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7"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306" r:id="rId27"/>
    <p:sldId id="307" r:id="rId28"/>
    <p:sldId id="308" r:id="rId29"/>
    <p:sldId id="309" r:id="rId30"/>
    <p:sldId id="310" r:id="rId31"/>
    <p:sldId id="315" r:id="rId32"/>
    <p:sldId id="316" r:id="rId33"/>
    <p:sldId id="311" r:id="rId34"/>
    <p:sldId id="317" r:id="rId35"/>
    <p:sldId id="318" r:id="rId36"/>
    <p:sldId id="319" r:id="rId37"/>
    <p:sldId id="312" r:id="rId38"/>
    <p:sldId id="320" r:id="rId39"/>
    <p:sldId id="313" r:id="rId40"/>
    <p:sldId id="314" r:id="rId41"/>
    <p:sldId id="283" r:id="rId42"/>
    <p:sldId id="256" r:id="rId43"/>
    <p:sldId id="285" r:id="rId44"/>
    <p:sldId id="286" r:id="rId45"/>
    <p:sldId id="287" r:id="rId46"/>
    <p:sldId id="288" r:id="rId47"/>
    <p:sldId id="289" r:id="rId48"/>
    <p:sldId id="305" r:id="rId49"/>
    <p:sldId id="290" r:id="rId50"/>
    <p:sldId id="292" r:id="rId51"/>
    <p:sldId id="293" r:id="rId52"/>
    <p:sldId id="294" r:id="rId53"/>
    <p:sldId id="295" r:id="rId54"/>
    <p:sldId id="296" r:id="rId55"/>
    <p:sldId id="297" r:id="rId56"/>
    <p:sldId id="298" r:id="rId57"/>
    <p:sldId id="299" r:id="rId58"/>
    <p:sldId id="300" r:id="rId59"/>
    <p:sldId id="301" r:id="rId60"/>
    <p:sldId id="304" r:id="rId61"/>
    <p:sldId id="302" r:id="rId62"/>
    <p:sldId id="30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91" autoAdjust="0"/>
  </p:normalViewPr>
  <p:slideViewPr>
    <p:cSldViewPr snapToGrid="0">
      <p:cViewPr varScale="1">
        <p:scale>
          <a:sx n="52" d="100"/>
          <a:sy n="52" d="100"/>
        </p:scale>
        <p:origin x="120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3496AC-4A13-4CFD-A750-015284F384C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7C000F-D42D-42F1-976B-84F9B287CB00}">
      <dgm:prSet/>
      <dgm:spPr/>
      <dgm:t>
        <a:bodyPr/>
        <a:lstStyle/>
        <a:p>
          <a:pPr>
            <a:lnSpc>
              <a:spcPct val="100000"/>
            </a:lnSpc>
          </a:pPr>
          <a:r>
            <a:rPr lang="en-GB" dirty="0"/>
            <a:t>Sentiment Analysis - </a:t>
          </a:r>
          <a:r>
            <a:rPr lang="en-US" dirty="0"/>
            <a:t>is the most common text classification tool that analyses an incoming message and tells whether the underlying sentiment is positive, negative our neutral.</a:t>
          </a:r>
        </a:p>
      </dgm:t>
    </dgm:pt>
    <dgm:pt modelId="{104AEF50-2F23-4102-AF20-2347190D6FBE}" type="parTrans" cxnId="{5B436FF7-3A99-4F88-AD5C-15E4C9680B8B}">
      <dgm:prSet/>
      <dgm:spPr/>
      <dgm:t>
        <a:bodyPr/>
        <a:lstStyle/>
        <a:p>
          <a:endParaRPr lang="en-US"/>
        </a:p>
      </dgm:t>
    </dgm:pt>
    <dgm:pt modelId="{73AFB0D1-F5C7-4B9D-BFEA-B643D492236C}" type="sibTrans" cxnId="{5B436FF7-3A99-4F88-AD5C-15E4C9680B8B}">
      <dgm:prSet/>
      <dgm:spPr/>
      <dgm:t>
        <a:bodyPr/>
        <a:lstStyle/>
        <a:p>
          <a:endParaRPr lang="en-US"/>
        </a:p>
      </dgm:t>
    </dgm:pt>
    <dgm:pt modelId="{B12DF7AA-E04E-40FB-B1DE-FED1A59158EB}">
      <dgm:prSet/>
      <dgm:spPr/>
      <dgm:t>
        <a:bodyPr/>
        <a:lstStyle/>
        <a:p>
          <a:pPr>
            <a:lnSpc>
              <a:spcPct val="100000"/>
            </a:lnSpc>
          </a:pPr>
          <a:r>
            <a:rPr lang="en-US" dirty="0"/>
            <a:t>Intent Analysis - steps up the game by analyzing the user’s intention behind a message and identifying whether it relates an opinion, news, marketing, complaint, suggestion, appreciation or query.</a:t>
          </a:r>
        </a:p>
      </dgm:t>
    </dgm:pt>
    <dgm:pt modelId="{5A2496C8-1CDB-46AD-86CE-340D197EE9DF}" type="parTrans" cxnId="{C0DE402E-E7EB-484B-BB40-AF8A43E31423}">
      <dgm:prSet/>
      <dgm:spPr/>
      <dgm:t>
        <a:bodyPr/>
        <a:lstStyle/>
        <a:p>
          <a:endParaRPr lang="en-US"/>
        </a:p>
      </dgm:t>
    </dgm:pt>
    <dgm:pt modelId="{0962B031-F13D-4702-AE31-BBD617AA979F}" type="sibTrans" cxnId="{C0DE402E-E7EB-484B-BB40-AF8A43E31423}">
      <dgm:prSet/>
      <dgm:spPr/>
      <dgm:t>
        <a:bodyPr/>
        <a:lstStyle/>
        <a:p>
          <a:endParaRPr lang="en-US"/>
        </a:p>
      </dgm:t>
    </dgm:pt>
    <dgm:pt modelId="{84CA8285-B41B-402B-8966-93AC36AFABCB}" type="pres">
      <dgm:prSet presAssocID="{743496AC-4A13-4CFD-A750-015284F384C6}" presName="root" presStyleCnt="0">
        <dgm:presLayoutVars>
          <dgm:dir/>
          <dgm:resizeHandles val="exact"/>
        </dgm:presLayoutVars>
      </dgm:prSet>
      <dgm:spPr/>
    </dgm:pt>
    <dgm:pt modelId="{1AD319B8-2931-4AA1-ABBE-812BB025B8CA}" type="pres">
      <dgm:prSet presAssocID="{D77C000F-D42D-42F1-976B-84F9B287CB00}" presName="compNode" presStyleCnt="0"/>
      <dgm:spPr/>
    </dgm:pt>
    <dgm:pt modelId="{871C0585-4C76-4192-A017-DDD3D125B554}" type="pres">
      <dgm:prSet presAssocID="{D77C000F-D42D-42F1-976B-84F9B287CB00}" presName="bgRect" presStyleLbl="bgShp" presStyleIdx="0" presStyleCnt="2"/>
      <dgm:spPr>
        <a:solidFill>
          <a:schemeClr val="accent2">
            <a:hueOff val="0"/>
            <a:satOff val="0"/>
            <a:lumOff val="0"/>
            <a:alpha val="80000"/>
          </a:schemeClr>
        </a:solidFill>
      </dgm:spPr>
    </dgm:pt>
    <dgm:pt modelId="{2FC806AB-C0FD-4B62-9847-0DF682D267C4}" type="pres">
      <dgm:prSet presAssocID="{D77C000F-D42D-42F1-976B-84F9B287CB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ch"/>
        </a:ext>
      </dgm:extLst>
    </dgm:pt>
    <dgm:pt modelId="{C0039A12-D1AA-4F94-910D-80E213A5E75B}" type="pres">
      <dgm:prSet presAssocID="{D77C000F-D42D-42F1-976B-84F9B287CB00}" presName="spaceRect" presStyleCnt="0"/>
      <dgm:spPr/>
    </dgm:pt>
    <dgm:pt modelId="{E7AAB424-E874-4DBD-B533-C9E10B619843}" type="pres">
      <dgm:prSet presAssocID="{D77C000F-D42D-42F1-976B-84F9B287CB00}" presName="parTx" presStyleLbl="revTx" presStyleIdx="0" presStyleCnt="2">
        <dgm:presLayoutVars>
          <dgm:chMax val="0"/>
          <dgm:chPref val="0"/>
        </dgm:presLayoutVars>
      </dgm:prSet>
      <dgm:spPr/>
    </dgm:pt>
    <dgm:pt modelId="{998290C5-287B-4B77-8350-B334D1EE572E}" type="pres">
      <dgm:prSet presAssocID="{73AFB0D1-F5C7-4B9D-BFEA-B643D492236C}" presName="sibTrans" presStyleCnt="0"/>
      <dgm:spPr/>
    </dgm:pt>
    <dgm:pt modelId="{1AFA40B1-8AF5-4DF4-95C4-C38BB347444A}" type="pres">
      <dgm:prSet presAssocID="{B12DF7AA-E04E-40FB-B1DE-FED1A59158EB}" presName="compNode" presStyleCnt="0"/>
      <dgm:spPr/>
    </dgm:pt>
    <dgm:pt modelId="{FBCA1D34-7246-4C67-8A31-4B1B41E4EE63}" type="pres">
      <dgm:prSet presAssocID="{B12DF7AA-E04E-40FB-B1DE-FED1A59158EB}" presName="bgRect" presStyleLbl="bgShp" presStyleIdx="1" presStyleCnt="2"/>
      <dgm:spPr>
        <a:solidFill>
          <a:schemeClr val="accent3">
            <a:hueOff val="0"/>
            <a:satOff val="0"/>
            <a:lumOff val="0"/>
            <a:alpha val="80000"/>
          </a:schemeClr>
        </a:solidFill>
      </dgm:spPr>
    </dgm:pt>
    <dgm:pt modelId="{8048E39C-B9AF-4BA9-9293-E60188CA77DE}" type="pres">
      <dgm:prSet presAssocID="{B12DF7AA-E04E-40FB-B1DE-FED1A59158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4378BD8-0EDF-4D0F-BDA8-C3BC3F7D9C86}" type="pres">
      <dgm:prSet presAssocID="{B12DF7AA-E04E-40FB-B1DE-FED1A59158EB}" presName="spaceRect" presStyleCnt="0"/>
      <dgm:spPr/>
    </dgm:pt>
    <dgm:pt modelId="{47165250-F1A2-4BC9-BB74-0D0CAE7ABCA8}" type="pres">
      <dgm:prSet presAssocID="{B12DF7AA-E04E-40FB-B1DE-FED1A59158EB}" presName="parTx" presStyleLbl="revTx" presStyleIdx="1" presStyleCnt="2">
        <dgm:presLayoutVars>
          <dgm:chMax val="0"/>
          <dgm:chPref val="0"/>
        </dgm:presLayoutVars>
      </dgm:prSet>
      <dgm:spPr/>
    </dgm:pt>
  </dgm:ptLst>
  <dgm:cxnLst>
    <dgm:cxn modelId="{C0DE402E-E7EB-484B-BB40-AF8A43E31423}" srcId="{743496AC-4A13-4CFD-A750-015284F384C6}" destId="{B12DF7AA-E04E-40FB-B1DE-FED1A59158EB}" srcOrd="1" destOrd="0" parTransId="{5A2496C8-1CDB-46AD-86CE-340D197EE9DF}" sibTransId="{0962B031-F13D-4702-AE31-BBD617AA979F}"/>
    <dgm:cxn modelId="{60C48861-3BD1-4A64-8AFF-43AA43A08C3C}" type="presOf" srcId="{D77C000F-D42D-42F1-976B-84F9B287CB00}" destId="{E7AAB424-E874-4DBD-B533-C9E10B619843}" srcOrd="0" destOrd="0" presId="urn:microsoft.com/office/officeart/2018/2/layout/IconVerticalSolidList"/>
    <dgm:cxn modelId="{5F2BE082-306E-444B-B101-D0946292E87E}" type="presOf" srcId="{743496AC-4A13-4CFD-A750-015284F384C6}" destId="{84CA8285-B41B-402B-8966-93AC36AFABCB}" srcOrd="0" destOrd="0" presId="urn:microsoft.com/office/officeart/2018/2/layout/IconVerticalSolidList"/>
    <dgm:cxn modelId="{C17308C0-8855-43FC-84F8-B6C26804A923}" type="presOf" srcId="{B12DF7AA-E04E-40FB-B1DE-FED1A59158EB}" destId="{47165250-F1A2-4BC9-BB74-0D0CAE7ABCA8}" srcOrd="0" destOrd="0" presId="urn:microsoft.com/office/officeart/2018/2/layout/IconVerticalSolidList"/>
    <dgm:cxn modelId="{5B436FF7-3A99-4F88-AD5C-15E4C9680B8B}" srcId="{743496AC-4A13-4CFD-A750-015284F384C6}" destId="{D77C000F-D42D-42F1-976B-84F9B287CB00}" srcOrd="0" destOrd="0" parTransId="{104AEF50-2F23-4102-AF20-2347190D6FBE}" sibTransId="{73AFB0D1-F5C7-4B9D-BFEA-B643D492236C}"/>
    <dgm:cxn modelId="{0C238D64-D660-48EC-8073-354B53615C80}" type="presParOf" srcId="{84CA8285-B41B-402B-8966-93AC36AFABCB}" destId="{1AD319B8-2931-4AA1-ABBE-812BB025B8CA}" srcOrd="0" destOrd="0" presId="urn:microsoft.com/office/officeart/2018/2/layout/IconVerticalSolidList"/>
    <dgm:cxn modelId="{26F30D94-9006-4A86-9888-4EE47C48258D}" type="presParOf" srcId="{1AD319B8-2931-4AA1-ABBE-812BB025B8CA}" destId="{871C0585-4C76-4192-A017-DDD3D125B554}" srcOrd="0" destOrd="0" presId="urn:microsoft.com/office/officeart/2018/2/layout/IconVerticalSolidList"/>
    <dgm:cxn modelId="{1E83535C-F5DF-4CF5-B040-F23FAA8FED18}" type="presParOf" srcId="{1AD319B8-2931-4AA1-ABBE-812BB025B8CA}" destId="{2FC806AB-C0FD-4B62-9847-0DF682D267C4}" srcOrd="1" destOrd="0" presId="urn:microsoft.com/office/officeart/2018/2/layout/IconVerticalSolidList"/>
    <dgm:cxn modelId="{ADD88095-9FBB-4C5D-9C97-20E91772FBF4}" type="presParOf" srcId="{1AD319B8-2931-4AA1-ABBE-812BB025B8CA}" destId="{C0039A12-D1AA-4F94-910D-80E213A5E75B}" srcOrd="2" destOrd="0" presId="urn:microsoft.com/office/officeart/2018/2/layout/IconVerticalSolidList"/>
    <dgm:cxn modelId="{182361B0-C282-4DE7-A438-3D91009611C2}" type="presParOf" srcId="{1AD319B8-2931-4AA1-ABBE-812BB025B8CA}" destId="{E7AAB424-E874-4DBD-B533-C9E10B619843}" srcOrd="3" destOrd="0" presId="urn:microsoft.com/office/officeart/2018/2/layout/IconVerticalSolidList"/>
    <dgm:cxn modelId="{7D5823C4-A88D-46A7-97EF-EACBE5A93E2A}" type="presParOf" srcId="{84CA8285-B41B-402B-8966-93AC36AFABCB}" destId="{998290C5-287B-4B77-8350-B334D1EE572E}" srcOrd="1" destOrd="0" presId="urn:microsoft.com/office/officeart/2018/2/layout/IconVerticalSolidList"/>
    <dgm:cxn modelId="{440F0999-A609-4237-A00B-AE43F8E3ED00}" type="presParOf" srcId="{84CA8285-B41B-402B-8966-93AC36AFABCB}" destId="{1AFA40B1-8AF5-4DF4-95C4-C38BB347444A}" srcOrd="2" destOrd="0" presId="urn:microsoft.com/office/officeart/2018/2/layout/IconVerticalSolidList"/>
    <dgm:cxn modelId="{D3E61D6A-7CEA-4926-BB39-2DBD2C3504F0}" type="presParOf" srcId="{1AFA40B1-8AF5-4DF4-95C4-C38BB347444A}" destId="{FBCA1D34-7246-4C67-8A31-4B1B41E4EE63}" srcOrd="0" destOrd="0" presId="urn:microsoft.com/office/officeart/2018/2/layout/IconVerticalSolidList"/>
    <dgm:cxn modelId="{41BA6B98-6320-4E1E-A29F-55A4AA87489C}" type="presParOf" srcId="{1AFA40B1-8AF5-4DF4-95C4-C38BB347444A}" destId="{8048E39C-B9AF-4BA9-9293-E60188CA77DE}" srcOrd="1" destOrd="0" presId="urn:microsoft.com/office/officeart/2018/2/layout/IconVerticalSolidList"/>
    <dgm:cxn modelId="{C22D0DBA-D57C-45DA-827D-44CD5F4E7A3A}" type="presParOf" srcId="{1AFA40B1-8AF5-4DF4-95C4-C38BB347444A}" destId="{84378BD8-0EDF-4D0F-BDA8-C3BC3F7D9C86}" srcOrd="2" destOrd="0" presId="urn:microsoft.com/office/officeart/2018/2/layout/IconVerticalSolidList"/>
    <dgm:cxn modelId="{D6A2DDD0-F602-4D0A-8EBB-85FBC0763B37}" type="presParOf" srcId="{1AFA40B1-8AF5-4DF4-95C4-C38BB347444A}" destId="{47165250-F1A2-4BC9-BB74-0D0CAE7ABCA8}"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32AB36-DEB1-4C69-B8F6-361320A28631}"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CA86BF59-BA5C-45E6-A6AF-CE8834D2D574}">
      <dgm:prSet/>
      <dgm:spPr/>
      <dgm:t>
        <a:bodyPr/>
        <a:lstStyle/>
        <a:p>
          <a:r>
            <a:rPr lang="en-US"/>
            <a:t>Summarization is the task of condensing a piece of text to a shorter version, reducing the size of the initial text while at the same time preserving key informational elements and the meaning of content.</a:t>
          </a:r>
        </a:p>
      </dgm:t>
    </dgm:pt>
    <dgm:pt modelId="{3BC2CAC2-97D9-4DF3-894E-A76A88CFA822}" type="parTrans" cxnId="{8455FB4F-03DA-48B5-A72E-B94D78C0DEB1}">
      <dgm:prSet/>
      <dgm:spPr/>
      <dgm:t>
        <a:bodyPr/>
        <a:lstStyle/>
        <a:p>
          <a:endParaRPr lang="en-US"/>
        </a:p>
      </dgm:t>
    </dgm:pt>
    <dgm:pt modelId="{7E2EB3E3-C1B2-47D0-B1A9-534E8F7241F9}" type="sibTrans" cxnId="{8455FB4F-03DA-48B5-A72E-B94D78C0DEB1}">
      <dgm:prSet/>
      <dgm:spPr/>
      <dgm:t>
        <a:bodyPr/>
        <a:lstStyle/>
        <a:p>
          <a:endParaRPr lang="en-US"/>
        </a:p>
      </dgm:t>
    </dgm:pt>
    <dgm:pt modelId="{473F027A-4B0F-4B1C-BEC2-07C843EB20E0}">
      <dgm:prSet/>
      <dgm:spPr/>
      <dgm:t>
        <a:bodyPr/>
        <a:lstStyle/>
        <a:p>
          <a:r>
            <a:rPr lang="en-US"/>
            <a:t>Comes in two flavours:</a:t>
          </a:r>
        </a:p>
      </dgm:t>
    </dgm:pt>
    <dgm:pt modelId="{3A364717-9104-4049-9201-AD60B7547697}" type="parTrans" cxnId="{5B2F871E-2E4C-4C45-906E-7BD6C1F9A78E}">
      <dgm:prSet/>
      <dgm:spPr/>
      <dgm:t>
        <a:bodyPr/>
        <a:lstStyle/>
        <a:p>
          <a:endParaRPr lang="en-US"/>
        </a:p>
      </dgm:t>
    </dgm:pt>
    <dgm:pt modelId="{DF42BC9A-CEDF-4E6C-A345-E0519F4C7F30}" type="sibTrans" cxnId="{5B2F871E-2E4C-4C45-906E-7BD6C1F9A78E}">
      <dgm:prSet/>
      <dgm:spPr/>
      <dgm:t>
        <a:bodyPr/>
        <a:lstStyle/>
        <a:p>
          <a:endParaRPr lang="en-US"/>
        </a:p>
      </dgm:t>
    </dgm:pt>
    <dgm:pt modelId="{622308E3-43E4-4C8E-9586-DB4C00A091F3}">
      <dgm:prSet/>
      <dgm:spPr/>
      <dgm:t>
        <a:bodyPr/>
        <a:lstStyle/>
        <a:p>
          <a:r>
            <a:rPr lang="en-US"/>
            <a:t>Extractive - picks up sentences directly from the document based on a scoring function to form a coherent summary.</a:t>
          </a:r>
        </a:p>
      </dgm:t>
    </dgm:pt>
    <dgm:pt modelId="{BC3960A1-A104-45CA-8643-23950DDEA067}" type="parTrans" cxnId="{7E113BC7-882B-423C-823F-616AB53487F7}">
      <dgm:prSet/>
      <dgm:spPr/>
      <dgm:t>
        <a:bodyPr/>
        <a:lstStyle/>
        <a:p>
          <a:endParaRPr lang="en-US"/>
        </a:p>
      </dgm:t>
    </dgm:pt>
    <dgm:pt modelId="{D4234480-B96F-4AD6-B8E4-AA696A48E23B}" type="sibTrans" cxnId="{7E113BC7-882B-423C-823F-616AB53487F7}">
      <dgm:prSet/>
      <dgm:spPr/>
      <dgm:t>
        <a:bodyPr/>
        <a:lstStyle/>
        <a:p>
          <a:endParaRPr lang="en-US"/>
        </a:p>
      </dgm:t>
    </dgm:pt>
    <dgm:pt modelId="{6B90498F-F0F8-4C33-AF3E-B8F2E2E964C5}">
      <dgm:prSet/>
      <dgm:spPr/>
      <dgm:t>
        <a:bodyPr/>
        <a:lstStyle/>
        <a:p>
          <a:r>
            <a:rPr lang="en-US"/>
            <a:t>Abstractive - aim at producing summary by interpreting the text using advanced natural language techniques in order to generate a new shorter text.</a:t>
          </a:r>
        </a:p>
      </dgm:t>
    </dgm:pt>
    <dgm:pt modelId="{0A8E2AF4-F6D5-4BAE-A167-39A8341FFEB8}" type="parTrans" cxnId="{457B986E-2AA2-4E06-90D7-0EDC0C58A771}">
      <dgm:prSet/>
      <dgm:spPr/>
      <dgm:t>
        <a:bodyPr/>
        <a:lstStyle/>
        <a:p>
          <a:endParaRPr lang="en-US"/>
        </a:p>
      </dgm:t>
    </dgm:pt>
    <dgm:pt modelId="{D2ACF428-344A-4A28-A935-CB4C2AB6F511}" type="sibTrans" cxnId="{457B986E-2AA2-4E06-90D7-0EDC0C58A771}">
      <dgm:prSet/>
      <dgm:spPr/>
      <dgm:t>
        <a:bodyPr/>
        <a:lstStyle/>
        <a:p>
          <a:endParaRPr lang="en-US"/>
        </a:p>
      </dgm:t>
    </dgm:pt>
    <dgm:pt modelId="{60E250C5-3255-486A-B743-318E27ACA473}" type="pres">
      <dgm:prSet presAssocID="{6832AB36-DEB1-4C69-B8F6-361320A28631}" presName="Name0" presStyleCnt="0">
        <dgm:presLayoutVars>
          <dgm:dir/>
          <dgm:animLvl val="lvl"/>
          <dgm:resizeHandles val="exact"/>
        </dgm:presLayoutVars>
      </dgm:prSet>
      <dgm:spPr/>
    </dgm:pt>
    <dgm:pt modelId="{E0334543-92C6-427D-BB63-663950009624}" type="pres">
      <dgm:prSet presAssocID="{473F027A-4B0F-4B1C-BEC2-07C843EB20E0}" presName="boxAndChildren" presStyleCnt="0"/>
      <dgm:spPr/>
    </dgm:pt>
    <dgm:pt modelId="{7E767143-884D-4DF0-9466-13E32E3F4141}" type="pres">
      <dgm:prSet presAssocID="{473F027A-4B0F-4B1C-BEC2-07C843EB20E0}" presName="parentTextBox" presStyleLbl="node1" presStyleIdx="0" presStyleCnt="2"/>
      <dgm:spPr/>
    </dgm:pt>
    <dgm:pt modelId="{D3D20873-E80D-4341-BFA7-456CA15760C9}" type="pres">
      <dgm:prSet presAssocID="{473F027A-4B0F-4B1C-BEC2-07C843EB20E0}" presName="entireBox" presStyleLbl="node1" presStyleIdx="0" presStyleCnt="2"/>
      <dgm:spPr/>
    </dgm:pt>
    <dgm:pt modelId="{85477CD6-0741-4E86-935F-100EB062B8FF}" type="pres">
      <dgm:prSet presAssocID="{473F027A-4B0F-4B1C-BEC2-07C843EB20E0}" presName="descendantBox" presStyleCnt="0"/>
      <dgm:spPr/>
    </dgm:pt>
    <dgm:pt modelId="{CFCBAEFE-04B1-4EAE-BBCB-50829056489C}" type="pres">
      <dgm:prSet presAssocID="{622308E3-43E4-4C8E-9586-DB4C00A091F3}" presName="childTextBox" presStyleLbl="fgAccFollowNode1" presStyleIdx="0" presStyleCnt="2">
        <dgm:presLayoutVars>
          <dgm:bulletEnabled val="1"/>
        </dgm:presLayoutVars>
      </dgm:prSet>
      <dgm:spPr/>
    </dgm:pt>
    <dgm:pt modelId="{B800A115-8AAD-4A95-8133-8C019EA22D07}" type="pres">
      <dgm:prSet presAssocID="{6B90498F-F0F8-4C33-AF3E-B8F2E2E964C5}" presName="childTextBox" presStyleLbl="fgAccFollowNode1" presStyleIdx="1" presStyleCnt="2">
        <dgm:presLayoutVars>
          <dgm:bulletEnabled val="1"/>
        </dgm:presLayoutVars>
      </dgm:prSet>
      <dgm:spPr/>
    </dgm:pt>
    <dgm:pt modelId="{DAD7A2E3-BCF7-4970-AF7B-E00BA6C42C5A}" type="pres">
      <dgm:prSet presAssocID="{7E2EB3E3-C1B2-47D0-B1A9-534E8F7241F9}" presName="sp" presStyleCnt="0"/>
      <dgm:spPr/>
    </dgm:pt>
    <dgm:pt modelId="{51F289D6-8F1C-4A4F-8FF2-6D954C78CF41}" type="pres">
      <dgm:prSet presAssocID="{CA86BF59-BA5C-45E6-A6AF-CE8834D2D574}" presName="arrowAndChildren" presStyleCnt="0"/>
      <dgm:spPr/>
    </dgm:pt>
    <dgm:pt modelId="{D58D3E59-A90F-4430-807B-B676B40554D2}" type="pres">
      <dgm:prSet presAssocID="{CA86BF59-BA5C-45E6-A6AF-CE8834D2D574}" presName="parentTextArrow" presStyleLbl="node1" presStyleIdx="1" presStyleCnt="2"/>
      <dgm:spPr/>
    </dgm:pt>
  </dgm:ptLst>
  <dgm:cxnLst>
    <dgm:cxn modelId="{1DA7E609-2E74-44EF-8332-132E8219EE2B}" type="presOf" srcId="{6B90498F-F0F8-4C33-AF3E-B8F2E2E964C5}" destId="{B800A115-8AAD-4A95-8133-8C019EA22D07}" srcOrd="0" destOrd="0" presId="urn:microsoft.com/office/officeart/2005/8/layout/process4"/>
    <dgm:cxn modelId="{B77F5D15-1097-434C-A32C-BF5975BF6DF1}" type="presOf" srcId="{6832AB36-DEB1-4C69-B8F6-361320A28631}" destId="{60E250C5-3255-486A-B743-318E27ACA473}" srcOrd="0" destOrd="0" presId="urn:microsoft.com/office/officeart/2005/8/layout/process4"/>
    <dgm:cxn modelId="{5B2F871E-2E4C-4C45-906E-7BD6C1F9A78E}" srcId="{6832AB36-DEB1-4C69-B8F6-361320A28631}" destId="{473F027A-4B0F-4B1C-BEC2-07C843EB20E0}" srcOrd="1" destOrd="0" parTransId="{3A364717-9104-4049-9201-AD60B7547697}" sibTransId="{DF42BC9A-CEDF-4E6C-A345-E0519F4C7F30}"/>
    <dgm:cxn modelId="{457B986E-2AA2-4E06-90D7-0EDC0C58A771}" srcId="{473F027A-4B0F-4B1C-BEC2-07C843EB20E0}" destId="{6B90498F-F0F8-4C33-AF3E-B8F2E2E964C5}" srcOrd="1" destOrd="0" parTransId="{0A8E2AF4-F6D5-4BAE-A167-39A8341FFEB8}" sibTransId="{D2ACF428-344A-4A28-A935-CB4C2AB6F511}"/>
    <dgm:cxn modelId="{8455FB4F-03DA-48B5-A72E-B94D78C0DEB1}" srcId="{6832AB36-DEB1-4C69-B8F6-361320A28631}" destId="{CA86BF59-BA5C-45E6-A6AF-CE8834D2D574}" srcOrd="0" destOrd="0" parTransId="{3BC2CAC2-97D9-4DF3-894E-A76A88CFA822}" sibTransId="{7E2EB3E3-C1B2-47D0-B1A9-534E8F7241F9}"/>
    <dgm:cxn modelId="{1A050F79-1EA7-4144-BC07-C62C875518C3}" type="presOf" srcId="{622308E3-43E4-4C8E-9586-DB4C00A091F3}" destId="{CFCBAEFE-04B1-4EAE-BBCB-50829056489C}" srcOrd="0" destOrd="0" presId="urn:microsoft.com/office/officeart/2005/8/layout/process4"/>
    <dgm:cxn modelId="{5350CA89-3918-45CD-8272-7D516FAEB244}" type="presOf" srcId="{473F027A-4B0F-4B1C-BEC2-07C843EB20E0}" destId="{7E767143-884D-4DF0-9466-13E32E3F4141}" srcOrd="0" destOrd="0" presId="urn:microsoft.com/office/officeart/2005/8/layout/process4"/>
    <dgm:cxn modelId="{625FBABF-5DCD-4C04-8CDF-5ACEA4D4B4E7}" type="presOf" srcId="{CA86BF59-BA5C-45E6-A6AF-CE8834D2D574}" destId="{D58D3E59-A90F-4430-807B-B676B40554D2}" srcOrd="0" destOrd="0" presId="urn:microsoft.com/office/officeart/2005/8/layout/process4"/>
    <dgm:cxn modelId="{7E113BC7-882B-423C-823F-616AB53487F7}" srcId="{473F027A-4B0F-4B1C-BEC2-07C843EB20E0}" destId="{622308E3-43E4-4C8E-9586-DB4C00A091F3}" srcOrd="0" destOrd="0" parTransId="{BC3960A1-A104-45CA-8643-23950DDEA067}" sibTransId="{D4234480-B96F-4AD6-B8E4-AA696A48E23B}"/>
    <dgm:cxn modelId="{21F0A4ED-D4BA-4EE2-BD03-19224ADDE30A}" type="presOf" srcId="{473F027A-4B0F-4B1C-BEC2-07C843EB20E0}" destId="{D3D20873-E80D-4341-BFA7-456CA15760C9}" srcOrd="1" destOrd="0" presId="urn:microsoft.com/office/officeart/2005/8/layout/process4"/>
    <dgm:cxn modelId="{582CDF10-021F-44A2-834A-BEA9F4B66A7E}" type="presParOf" srcId="{60E250C5-3255-486A-B743-318E27ACA473}" destId="{E0334543-92C6-427D-BB63-663950009624}" srcOrd="0" destOrd="0" presId="urn:microsoft.com/office/officeart/2005/8/layout/process4"/>
    <dgm:cxn modelId="{56D1B8DC-70DF-4802-A754-0B9443E94BD1}" type="presParOf" srcId="{E0334543-92C6-427D-BB63-663950009624}" destId="{7E767143-884D-4DF0-9466-13E32E3F4141}" srcOrd="0" destOrd="0" presId="urn:microsoft.com/office/officeart/2005/8/layout/process4"/>
    <dgm:cxn modelId="{42D3B149-9E5A-4FE5-A84F-07F4B84445E8}" type="presParOf" srcId="{E0334543-92C6-427D-BB63-663950009624}" destId="{D3D20873-E80D-4341-BFA7-456CA15760C9}" srcOrd="1" destOrd="0" presId="urn:microsoft.com/office/officeart/2005/8/layout/process4"/>
    <dgm:cxn modelId="{A8791927-A091-403F-9620-5E18433B1040}" type="presParOf" srcId="{E0334543-92C6-427D-BB63-663950009624}" destId="{85477CD6-0741-4E86-935F-100EB062B8FF}" srcOrd="2" destOrd="0" presId="urn:microsoft.com/office/officeart/2005/8/layout/process4"/>
    <dgm:cxn modelId="{0BB6BAEB-5238-4806-9639-A9BC3850B6C2}" type="presParOf" srcId="{85477CD6-0741-4E86-935F-100EB062B8FF}" destId="{CFCBAEFE-04B1-4EAE-BBCB-50829056489C}" srcOrd="0" destOrd="0" presId="urn:microsoft.com/office/officeart/2005/8/layout/process4"/>
    <dgm:cxn modelId="{CEC0FCED-DBD8-4E2F-ACC8-D0ED9FEE360D}" type="presParOf" srcId="{85477CD6-0741-4E86-935F-100EB062B8FF}" destId="{B800A115-8AAD-4A95-8133-8C019EA22D07}" srcOrd="1" destOrd="0" presId="urn:microsoft.com/office/officeart/2005/8/layout/process4"/>
    <dgm:cxn modelId="{53185E2F-A224-4C33-9705-C74B4FB3BB21}" type="presParOf" srcId="{60E250C5-3255-486A-B743-318E27ACA473}" destId="{DAD7A2E3-BCF7-4970-AF7B-E00BA6C42C5A}" srcOrd="1" destOrd="0" presId="urn:microsoft.com/office/officeart/2005/8/layout/process4"/>
    <dgm:cxn modelId="{907A0F35-34AA-443E-A164-A825E2A2DFA1}" type="presParOf" srcId="{60E250C5-3255-486A-B743-318E27ACA473}" destId="{51F289D6-8F1C-4A4F-8FF2-6D954C78CF41}" srcOrd="2" destOrd="0" presId="urn:microsoft.com/office/officeart/2005/8/layout/process4"/>
    <dgm:cxn modelId="{11D4D846-9404-4C60-92C6-581526EC1E4F}" type="presParOf" srcId="{51F289D6-8F1C-4A4F-8FF2-6D954C78CF41}" destId="{D58D3E59-A90F-4430-807B-B676B40554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1E0733-49E4-4B54-ABD7-511A356A737E}"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C365048C-41ED-4620-BBA7-DC945F12CFB6}">
      <dgm:prSet/>
      <dgm:spPr/>
      <dgm:t>
        <a:bodyPr/>
        <a:lstStyle/>
        <a:p>
          <a:r>
            <a:rPr lang="en-GB"/>
            <a:t>Universal language model</a:t>
          </a:r>
          <a:endParaRPr lang="en-US"/>
        </a:p>
      </dgm:t>
    </dgm:pt>
    <dgm:pt modelId="{18ABCF4C-3EE5-4649-A882-6DF317D18492}" type="parTrans" cxnId="{2308843A-BE9C-4891-A4B3-53DDB2F25DAD}">
      <dgm:prSet/>
      <dgm:spPr/>
      <dgm:t>
        <a:bodyPr/>
        <a:lstStyle/>
        <a:p>
          <a:endParaRPr lang="en-US"/>
        </a:p>
      </dgm:t>
    </dgm:pt>
    <dgm:pt modelId="{7367CAEF-F120-4451-8184-45AF3E7115C1}" type="sibTrans" cxnId="{2308843A-BE9C-4891-A4B3-53DDB2F25DAD}">
      <dgm:prSet/>
      <dgm:spPr/>
      <dgm:t>
        <a:bodyPr/>
        <a:lstStyle/>
        <a:p>
          <a:endParaRPr lang="en-US"/>
        </a:p>
      </dgm:t>
    </dgm:pt>
    <dgm:pt modelId="{4C15C3AE-21AE-4F6F-9E94-AD12ED8A47DC}">
      <dgm:prSet/>
      <dgm:spPr/>
      <dgm:t>
        <a:bodyPr/>
        <a:lstStyle/>
        <a:p>
          <a:r>
            <a:rPr lang="en-GB"/>
            <a:t>Cross-lingual representations</a:t>
          </a:r>
          <a:endParaRPr lang="en-US"/>
        </a:p>
      </dgm:t>
    </dgm:pt>
    <dgm:pt modelId="{AB122D84-285D-4623-9F2B-C4DE7FD9667E}" type="parTrans" cxnId="{57D0ABAD-D87A-46C4-A190-9C0F9D0D8A68}">
      <dgm:prSet/>
      <dgm:spPr/>
      <dgm:t>
        <a:bodyPr/>
        <a:lstStyle/>
        <a:p>
          <a:endParaRPr lang="en-US"/>
        </a:p>
      </dgm:t>
    </dgm:pt>
    <dgm:pt modelId="{D7C6D203-304F-43E4-BFB4-B6BEE3722794}" type="sibTrans" cxnId="{57D0ABAD-D87A-46C4-A190-9C0F9D0D8A68}">
      <dgm:prSet/>
      <dgm:spPr/>
      <dgm:t>
        <a:bodyPr/>
        <a:lstStyle/>
        <a:p>
          <a:endParaRPr lang="en-US"/>
        </a:p>
      </dgm:t>
    </dgm:pt>
    <dgm:pt modelId="{40391388-6DBB-4E20-A36D-CA541B9F5DE9}">
      <dgm:prSet/>
      <dgm:spPr/>
      <dgm:t>
        <a:bodyPr/>
        <a:lstStyle/>
        <a:p>
          <a:r>
            <a:rPr lang="en-GB"/>
            <a:t>Incentives and skills for low resource languages</a:t>
          </a:r>
          <a:endParaRPr lang="en-US"/>
        </a:p>
      </dgm:t>
    </dgm:pt>
    <dgm:pt modelId="{8989A6B0-C5FF-4C04-BF4A-4FEA7956395D}" type="parTrans" cxnId="{A1AFFE2A-4030-477C-AC66-7C20987E29A3}">
      <dgm:prSet/>
      <dgm:spPr/>
      <dgm:t>
        <a:bodyPr/>
        <a:lstStyle/>
        <a:p>
          <a:endParaRPr lang="en-US"/>
        </a:p>
      </dgm:t>
    </dgm:pt>
    <dgm:pt modelId="{5FD889D5-6F3F-4776-BFA5-BD6481F5537B}" type="sibTrans" cxnId="{A1AFFE2A-4030-477C-AC66-7C20987E29A3}">
      <dgm:prSet/>
      <dgm:spPr/>
      <dgm:t>
        <a:bodyPr/>
        <a:lstStyle/>
        <a:p>
          <a:endParaRPr lang="en-US"/>
        </a:p>
      </dgm:t>
    </dgm:pt>
    <dgm:pt modelId="{D1819C6E-AA4E-4FBA-824E-87A7B49BD951}" type="pres">
      <dgm:prSet presAssocID="{8D1E0733-49E4-4B54-ABD7-511A356A737E}" presName="linear" presStyleCnt="0">
        <dgm:presLayoutVars>
          <dgm:animLvl val="lvl"/>
          <dgm:resizeHandles val="exact"/>
        </dgm:presLayoutVars>
      </dgm:prSet>
      <dgm:spPr/>
    </dgm:pt>
    <dgm:pt modelId="{4EDECDC3-A041-4437-9B0E-DC91F1170700}" type="pres">
      <dgm:prSet presAssocID="{C365048C-41ED-4620-BBA7-DC945F12CFB6}" presName="parentText" presStyleLbl="node1" presStyleIdx="0" presStyleCnt="3">
        <dgm:presLayoutVars>
          <dgm:chMax val="0"/>
          <dgm:bulletEnabled val="1"/>
        </dgm:presLayoutVars>
      </dgm:prSet>
      <dgm:spPr/>
    </dgm:pt>
    <dgm:pt modelId="{1DC3D9DE-9BD5-4B7A-85AE-5D884F166C6F}" type="pres">
      <dgm:prSet presAssocID="{7367CAEF-F120-4451-8184-45AF3E7115C1}" presName="spacer" presStyleCnt="0"/>
      <dgm:spPr/>
    </dgm:pt>
    <dgm:pt modelId="{B3AD9B6C-342F-4EB4-8D45-B5A4B0DD7F9C}" type="pres">
      <dgm:prSet presAssocID="{4C15C3AE-21AE-4F6F-9E94-AD12ED8A47DC}" presName="parentText" presStyleLbl="node1" presStyleIdx="1" presStyleCnt="3">
        <dgm:presLayoutVars>
          <dgm:chMax val="0"/>
          <dgm:bulletEnabled val="1"/>
        </dgm:presLayoutVars>
      </dgm:prSet>
      <dgm:spPr/>
    </dgm:pt>
    <dgm:pt modelId="{97CCA98C-4402-472C-9B1C-662E76249772}" type="pres">
      <dgm:prSet presAssocID="{D7C6D203-304F-43E4-BFB4-B6BEE3722794}" presName="spacer" presStyleCnt="0"/>
      <dgm:spPr/>
    </dgm:pt>
    <dgm:pt modelId="{E5A78AFB-08B2-456B-81AA-77FEC87BCB6B}" type="pres">
      <dgm:prSet presAssocID="{40391388-6DBB-4E20-A36D-CA541B9F5DE9}" presName="parentText" presStyleLbl="node1" presStyleIdx="2" presStyleCnt="3">
        <dgm:presLayoutVars>
          <dgm:chMax val="0"/>
          <dgm:bulletEnabled val="1"/>
        </dgm:presLayoutVars>
      </dgm:prSet>
      <dgm:spPr/>
    </dgm:pt>
  </dgm:ptLst>
  <dgm:cxnLst>
    <dgm:cxn modelId="{A1AFFE2A-4030-477C-AC66-7C20987E29A3}" srcId="{8D1E0733-49E4-4B54-ABD7-511A356A737E}" destId="{40391388-6DBB-4E20-A36D-CA541B9F5DE9}" srcOrd="2" destOrd="0" parTransId="{8989A6B0-C5FF-4C04-BF4A-4FEA7956395D}" sibTransId="{5FD889D5-6F3F-4776-BFA5-BD6481F5537B}"/>
    <dgm:cxn modelId="{2308843A-BE9C-4891-A4B3-53DDB2F25DAD}" srcId="{8D1E0733-49E4-4B54-ABD7-511A356A737E}" destId="{C365048C-41ED-4620-BBA7-DC945F12CFB6}" srcOrd="0" destOrd="0" parTransId="{18ABCF4C-3EE5-4649-A882-6DF317D18492}" sibTransId="{7367CAEF-F120-4451-8184-45AF3E7115C1}"/>
    <dgm:cxn modelId="{3E922862-BBDC-4035-BDFB-1C827813DB9E}" type="presOf" srcId="{4C15C3AE-21AE-4F6F-9E94-AD12ED8A47DC}" destId="{B3AD9B6C-342F-4EB4-8D45-B5A4B0DD7F9C}" srcOrd="0" destOrd="0" presId="urn:microsoft.com/office/officeart/2005/8/layout/vList2"/>
    <dgm:cxn modelId="{AB2C8154-A470-42FE-B1B2-B2E0985AD3B0}" type="presOf" srcId="{C365048C-41ED-4620-BBA7-DC945F12CFB6}" destId="{4EDECDC3-A041-4437-9B0E-DC91F1170700}" srcOrd="0" destOrd="0" presId="urn:microsoft.com/office/officeart/2005/8/layout/vList2"/>
    <dgm:cxn modelId="{57D0ABAD-D87A-46C4-A190-9C0F9D0D8A68}" srcId="{8D1E0733-49E4-4B54-ABD7-511A356A737E}" destId="{4C15C3AE-21AE-4F6F-9E94-AD12ED8A47DC}" srcOrd="1" destOrd="0" parTransId="{AB122D84-285D-4623-9F2B-C4DE7FD9667E}" sibTransId="{D7C6D203-304F-43E4-BFB4-B6BEE3722794}"/>
    <dgm:cxn modelId="{3DF60BCD-382D-44B0-B718-148713B77035}" type="presOf" srcId="{40391388-6DBB-4E20-A36D-CA541B9F5DE9}" destId="{E5A78AFB-08B2-456B-81AA-77FEC87BCB6B}" srcOrd="0" destOrd="0" presId="urn:microsoft.com/office/officeart/2005/8/layout/vList2"/>
    <dgm:cxn modelId="{907CC4D3-5372-400D-B47C-AEA2A785801D}" type="presOf" srcId="{8D1E0733-49E4-4B54-ABD7-511A356A737E}" destId="{D1819C6E-AA4E-4FBA-824E-87A7B49BD951}" srcOrd="0" destOrd="0" presId="urn:microsoft.com/office/officeart/2005/8/layout/vList2"/>
    <dgm:cxn modelId="{5067D250-90EA-4554-A8D3-09CEACF21DCD}" type="presParOf" srcId="{D1819C6E-AA4E-4FBA-824E-87A7B49BD951}" destId="{4EDECDC3-A041-4437-9B0E-DC91F1170700}" srcOrd="0" destOrd="0" presId="urn:microsoft.com/office/officeart/2005/8/layout/vList2"/>
    <dgm:cxn modelId="{D7E6C594-2A71-4569-8676-B401F9616DD6}" type="presParOf" srcId="{D1819C6E-AA4E-4FBA-824E-87A7B49BD951}" destId="{1DC3D9DE-9BD5-4B7A-85AE-5D884F166C6F}" srcOrd="1" destOrd="0" presId="urn:microsoft.com/office/officeart/2005/8/layout/vList2"/>
    <dgm:cxn modelId="{BA4FA36E-6690-4E71-B802-29AFE41F3A18}" type="presParOf" srcId="{D1819C6E-AA4E-4FBA-824E-87A7B49BD951}" destId="{B3AD9B6C-342F-4EB4-8D45-B5A4B0DD7F9C}" srcOrd="2" destOrd="0" presId="urn:microsoft.com/office/officeart/2005/8/layout/vList2"/>
    <dgm:cxn modelId="{819A4CAA-8286-448D-AF81-F47C8129A2C4}" type="presParOf" srcId="{D1819C6E-AA4E-4FBA-824E-87A7B49BD951}" destId="{97CCA98C-4402-472C-9B1C-662E76249772}" srcOrd="3" destOrd="0" presId="urn:microsoft.com/office/officeart/2005/8/layout/vList2"/>
    <dgm:cxn modelId="{52F45391-E7B0-4880-A7A4-B871DFF26A76}" type="presParOf" srcId="{D1819C6E-AA4E-4FBA-824E-87A7B49BD951}" destId="{E5A78AFB-08B2-456B-81AA-77FEC87BCB6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DB3514-EBAA-4F57-96E2-169A44BEC7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5D1A89-3819-4143-AD2E-BEB22E725028}">
      <dgm:prSet custT="1"/>
      <dgm:spPr/>
      <dgm:t>
        <a:bodyPr/>
        <a:lstStyle/>
        <a:p>
          <a:r>
            <a:rPr lang="en-US" sz="2800" dirty="0"/>
            <a:t>Our current models are mostly based on recurrent neural networks, which cannot represent longer contexts well.</a:t>
          </a:r>
        </a:p>
      </dgm:t>
    </dgm:pt>
    <dgm:pt modelId="{4328C307-1B2E-4514-A1A8-09661FE5B7A7}" type="parTrans" cxnId="{E953FA4C-E51B-4707-BCA9-7FB9289C29F1}">
      <dgm:prSet/>
      <dgm:spPr/>
      <dgm:t>
        <a:bodyPr/>
        <a:lstStyle/>
        <a:p>
          <a:endParaRPr lang="en-US"/>
        </a:p>
      </dgm:t>
    </dgm:pt>
    <dgm:pt modelId="{470D800A-0931-4651-A368-C72E8377B4DD}" type="sibTrans" cxnId="{E953FA4C-E51B-4707-BCA9-7FB9289C29F1}">
      <dgm:prSet/>
      <dgm:spPr/>
      <dgm:t>
        <a:bodyPr/>
        <a:lstStyle/>
        <a:p>
          <a:endParaRPr lang="en-US"/>
        </a:p>
      </dgm:t>
    </dgm:pt>
    <dgm:pt modelId="{D1169C09-4913-4C51-B717-224C3407FB8D}">
      <dgm:prSet custT="1"/>
      <dgm:spPr/>
      <dgm:t>
        <a:bodyPr/>
        <a:lstStyle/>
        <a:p>
          <a:r>
            <a:rPr lang="en-GB" sz="2400" dirty="0"/>
            <a:t>“</a:t>
          </a:r>
          <a:r>
            <a:rPr lang="en-US" sz="2400" dirty="0"/>
            <a:t>The stream of work on graph-inspired RNNs is potentially promising, though has only seen modest improvements and has not been widely adopted due to them being much less straight-forward to train than a vanilla RNN.</a:t>
          </a:r>
          <a:r>
            <a:rPr lang="en-GB" sz="2400" dirty="0"/>
            <a:t>” Isabelle </a:t>
          </a:r>
          <a:r>
            <a:rPr lang="en-GB" sz="2400" dirty="0" err="1"/>
            <a:t>Augenstein</a:t>
          </a:r>
          <a:r>
            <a:rPr lang="en-GB" sz="2400" dirty="0"/>
            <a:t>.</a:t>
          </a:r>
          <a:endParaRPr lang="en-US" sz="2400" dirty="0"/>
        </a:p>
      </dgm:t>
    </dgm:pt>
    <dgm:pt modelId="{7A9C107C-45E7-48CE-8D57-8394419C6319}" type="parTrans" cxnId="{36F07C9B-EB7E-48B0-83EA-B0228E5C414A}">
      <dgm:prSet/>
      <dgm:spPr/>
      <dgm:t>
        <a:bodyPr/>
        <a:lstStyle/>
        <a:p>
          <a:endParaRPr lang="en-US"/>
        </a:p>
      </dgm:t>
    </dgm:pt>
    <dgm:pt modelId="{2F555E24-BB97-4517-9AB3-35A854300FE2}" type="sibTrans" cxnId="{36F07C9B-EB7E-48B0-83EA-B0228E5C414A}">
      <dgm:prSet/>
      <dgm:spPr/>
      <dgm:t>
        <a:bodyPr/>
        <a:lstStyle/>
        <a:p>
          <a:endParaRPr lang="en-US"/>
        </a:p>
      </dgm:t>
    </dgm:pt>
    <dgm:pt modelId="{7F1973AA-EA42-454C-99EC-B2999A4A40DC}" type="pres">
      <dgm:prSet presAssocID="{A9DB3514-EBAA-4F57-96E2-169A44BEC706}" presName="root" presStyleCnt="0">
        <dgm:presLayoutVars>
          <dgm:dir/>
          <dgm:resizeHandles val="exact"/>
        </dgm:presLayoutVars>
      </dgm:prSet>
      <dgm:spPr/>
    </dgm:pt>
    <dgm:pt modelId="{96E34074-E725-40B3-88FD-650B7ED02C2E}" type="pres">
      <dgm:prSet presAssocID="{445D1A89-3819-4143-AD2E-BEB22E725028}" presName="compNode" presStyleCnt="0"/>
      <dgm:spPr/>
    </dgm:pt>
    <dgm:pt modelId="{C8DBD730-0A90-4CD6-A360-FD624CA0740F}" type="pres">
      <dgm:prSet presAssocID="{445D1A89-3819-4143-AD2E-BEB22E725028}" presName="bgRect" presStyleLbl="bgShp" presStyleIdx="0" presStyleCnt="2"/>
      <dgm:spPr/>
    </dgm:pt>
    <dgm:pt modelId="{0B470FB2-CE37-4FC1-9C08-98883BDFF68F}" type="pres">
      <dgm:prSet presAssocID="{445D1A89-3819-4143-AD2E-BEB22E7250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AAFCEE84-FBA2-4F96-A74C-01E408E90C0D}" type="pres">
      <dgm:prSet presAssocID="{445D1A89-3819-4143-AD2E-BEB22E725028}" presName="spaceRect" presStyleCnt="0"/>
      <dgm:spPr/>
    </dgm:pt>
    <dgm:pt modelId="{60A4229C-86D6-40C0-B8EE-457A03173BAF}" type="pres">
      <dgm:prSet presAssocID="{445D1A89-3819-4143-AD2E-BEB22E725028}" presName="parTx" presStyleLbl="revTx" presStyleIdx="0" presStyleCnt="2">
        <dgm:presLayoutVars>
          <dgm:chMax val="0"/>
          <dgm:chPref val="0"/>
        </dgm:presLayoutVars>
      </dgm:prSet>
      <dgm:spPr/>
    </dgm:pt>
    <dgm:pt modelId="{222EA16F-6BE7-474B-97EA-AF3F51BD84FF}" type="pres">
      <dgm:prSet presAssocID="{470D800A-0931-4651-A368-C72E8377B4DD}" presName="sibTrans" presStyleCnt="0"/>
      <dgm:spPr/>
    </dgm:pt>
    <dgm:pt modelId="{85B890C0-43DE-4374-85B2-A49FA6F02817}" type="pres">
      <dgm:prSet presAssocID="{D1169C09-4913-4C51-B717-224C3407FB8D}" presName="compNode" presStyleCnt="0"/>
      <dgm:spPr/>
    </dgm:pt>
    <dgm:pt modelId="{612283D3-79BB-4DD2-8BBF-6A6157F0F31F}" type="pres">
      <dgm:prSet presAssocID="{D1169C09-4913-4C51-B717-224C3407FB8D}" presName="bgRect" presStyleLbl="bgShp" presStyleIdx="1" presStyleCnt="2"/>
      <dgm:spPr/>
    </dgm:pt>
    <dgm:pt modelId="{AD8585D6-A8FB-4345-B2DB-0DE3C4C97316}" type="pres">
      <dgm:prSet presAssocID="{D1169C09-4913-4C51-B717-224C3407FB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686684A-64C0-4A57-9E82-3409E7C7BF8C}" type="pres">
      <dgm:prSet presAssocID="{D1169C09-4913-4C51-B717-224C3407FB8D}" presName="spaceRect" presStyleCnt="0"/>
      <dgm:spPr/>
    </dgm:pt>
    <dgm:pt modelId="{D66487CA-B95A-46AD-A325-A734E7CE3E65}" type="pres">
      <dgm:prSet presAssocID="{D1169C09-4913-4C51-B717-224C3407FB8D}" presName="parTx" presStyleLbl="revTx" presStyleIdx="1" presStyleCnt="2">
        <dgm:presLayoutVars>
          <dgm:chMax val="0"/>
          <dgm:chPref val="0"/>
        </dgm:presLayoutVars>
      </dgm:prSet>
      <dgm:spPr/>
    </dgm:pt>
  </dgm:ptLst>
  <dgm:cxnLst>
    <dgm:cxn modelId="{E953FA4C-E51B-4707-BCA9-7FB9289C29F1}" srcId="{A9DB3514-EBAA-4F57-96E2-169A44BEC706}" destId="{445D1A89-3819-4143-AD2E-BEB22E725028}" srcOrd="0" destOrd="0" parTransId="{4328C307-1B2E-4514-A1A8-09661FE5B7A7}" sibTransId="{470D800A-0931-4651-A368-C72E8377B4DD}"/>
    <dgm:cxn modelId="{36F07C9B-EB7E-48B0-83EA-B0228E5C414A}" srcId="{A9DB3514-EBAA-4F57-96E2-169A44BEC706}" destId="{D1169C09-4913-4C51-B717-224C3407FB8D}" srcOrd="1" destOrd="0" parTransId="{7A9C107C-45E7-48CE-8D57-8394419C6319}" sibTransId="{2F555E24-BB97-4517-9AB3-35A854300FE2}"/>
    <dgm:cxn modelId="{20B731A0-77BC-4DC7-A2AA-0E3A128D2D7E}" type="presOf" srcId="{A9DB3514-EBAA-4F57-96E2-169A44BEC706}" destId="{7F1973AA-EA42-454C-99EC-B2999A4A40DC}" srcOrd="0" destOrd="0" presId="urn:microsoft.com/office/officeart/2018/2/layout/IconVerticalSolidList"/>
    <dgm:cxn modelId="{CF3C41B2-416C-4A28-ACC4-B25BECB1953E}" type="presOf" srcId="{D1169C09-4913-4C51-B717-224C3407FB8D}" destId="{D66487CA-B95A-46AD-A325-A734E7CE3E65}" srcOrd="0" destOrd="0" presId="urn:microsoft.com/office/officeart/2018/2/layout/IconVerticalSolidList"/>
    <dgm:cxn modelId="{02FFF0C5-404F-4A2E-8FD9-7391315F3520}" type="presOf" srcId="{445D1A89-3819-4143-AD2E-BEB22E725028}" destId="{60A4229C-86D6-40C0-B8EE-457A03173BAF}" srcOrd="0" destOrd="0" presId="urn:microsoft.com/office/officeart/2018/2/layout/IconVerticalSolidList"/>
    <dgm:cxn modelId="{6E5DC9EC-DA24-4795-A1B9-3B92ED309B34}" type="presParOf" srcId="{7F1973AA-EA42-454C-99EC-B2999A4A40DC}" destId="{96E34074-E725-40B3-88FD-650B7ED02C2E}" srcOrd="0" destOrd="0" presId="urn:microsoft.com/office/officeart/2018/2/layout/IconVerticalSolidList"/>
    <dgm:cxn modelId="{D434F7AB-DD23-4AD8-8D35-CEBF6E97C764}" type="presParOf" srcId="{96E34074-E725-40B3-88FD-650B7ED02C2E}" destId="{C8DBD730-0A90-4CD6-A360-FD624CA0740F}" srcOrd="0" destOrd="0" presId="urn:microsoft.com/office/officeart/2018/2/layout/IconVerticalSolidList"/>
    <dgm:cxn modelId="{1E6EE136-61A3-4F51-9AE0-3DC618CB7ADE}" type="presParOf" srcId="{96E34074-E725-40B3-88FD-650B7ED02C2E}" destId="{0B470FB2-CE37-4FC1-9C08-98883BDFF68F}" srcOrd="1" destOrd="0" presId="urn:microsoft.com/office/officeart/2018/2/layout/IconVerticalSolidList"/>
    <dgm:cxn modelId="{BD6A9F8D-2AE3-497B-8400-6434773EAE80}" type="presParOf" srcId="{96E34074-E725-40B3-88FD-650B7ED02C2E}" destId="{AAFCEE84-FBA2-4F96-A74C-01E408E90C0D}" srcOrd="2" destOrd="0" presId="urn:microsoft.com/office/officeart/2018/2/layout/IconVerticalSolidList"/>
    <dgm:cxn modelId="{6CCF667D-E4D4-4D50-AB18-5382C2520A5F}" type="presParOf" srcId="{96E34074-E725-40B3-88FD-650B7ED02C2E}" destId="{60A4229C-86D6-40C0-B8EE-457A03173BAF}" srcOrd="3" destOrd="0" presId="urn:microsoft.com/office/officeart/2018/2/layout/IconVerticalSolidList"/>
    <dgm:cxn modelId="{304D96C4-A3BC-4BD8-A3DF-4BFFA5372C1A}" type="presParOf" srcId="{7F1973AA-EA42-454C-99EC-B2999A4A40DC}" destId="{222EA16F-6BE7-474B-97EA-AF3F51BD84FF}" srcOrd="1" destOrd="0" presId="urn:microsoft.com/office/officeart/2018/2/layout/IconVerticalSolidList"/>
    <dgm:cxn modelId="{FB41CA91-97B3-469E-AE4A-3EB964EF6A77}" type="presParOf" srcId="{7F1973AA-EA42-454C-99EC-B2999A4A40DC}" destId="{85B890C0-43DE-4374-85B2-A49FA6F02817}" srcOrd="2" destOrd="0" presId="urn:microsoft.com/office/officeart/2018/2/layout/IconVerticalSolidList"/>
    <dgm:cxn modelId="{9B659B6A-A527-4115-91A9-1F41770E32A0}" type="presParOf" srcId="{85B890C0-43DE-4374-85B2-A49FA6F02817}" destId="{612283D3-79BB-4DD2-8BBF-6A6157F0F31F}" srcOrd="0" destOrd="0" presId="urn:microsoft.com/office/officeart/2018/2/layout/IconVerticalSolidList"/>
    <dgm:cxn modelId="{931370A4-D448-43F5-BA3E-0635E3C60D17}" type="presParOf" srcId="{85B890C0-43DE-4374-85B2-A49FA6F02817}" destId="{AD8585D6-A8FB-4345-B2DB-0DE3C4C97316}" srcOrd="1" destOrd="0" presId="urn:microsoft.com/office/officeart/2018/2/layout/IconVerticalSolidList"/>
    <dgm:cxn modelId="{5D4CE1A1-8BBD-4851-A72C-638733C78302}" type="presParOf" srcId="{85B890C0-43DE-4374-85B2-A49FA6F02817}" destId="{6686684A-64C0-4A57-9E82-3409E7C7BF8C}" srcOrd="2" destOrd="0" presId="urn:microsoft.com/office/officeart/2018/2/layout/IconVerticalSolidList"/>
    <dgm:cxn modelId="{58F5A44F-3F84-480C-A793-C800D0F6C7EE}" type="presParOf" srcId="{85B890C0-43DE-4374-85B2-A49FA6F02817}" destId="{D66487CA-B95A-46AD-A325-A734E7CE3E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4845A7-A772-4E45-BE76-1EDED943B16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57B5CC9-C312-423D-9A0C-C0EC1E4A51D2}">
      <dgm:prSet/>
      <dgm:spPr/>
      <dgm:t>
        <a:bodyPr/>
        <a:lstStyle/>
        <a:p>
          <a:r>
            <a:rPr lang="en-US"/>
            <a:t>This is the final hidden state produced from the encoder part of the model. It is calculated using the formula above.</a:t>
          </a:r>
        </a:p>
      </dgm:t>
    </dgm:pt>
    <dgm:pt modelId="{501E19DC-5685-4371-9279-3E89A195AB6D}" type="parTrans" cxnId="{764406E6-99ED-4C93-9A8A-DC1B817AB6BD}">
      <dgm:prSet/>
      <dgm:spPr/>
      <dgm:t>
        <a:bodyPr/>
        <a:lstStyle/>
        <a:p>
          <a:endParaRPr lang="en-US"/>
        </a:p>
      </dgm:t>
    </dgm:pt>
    <dgm:pt modelId="{5AF52E12-C1A8-4DDB-B2C3-802D8DBDF1F4}" type="sibTrans" cxnId="{764406E6-99ED-4C93-9A8A-DC1B817AB6BD}">
      <dgm:prSet/>
      <dgm:spPr/>
      <dgm:t>
        <a:bodyPr/>
        <a:lstStyle/>
        <a:p>
          <a:endParaRPr lang="en-US"/>
        </a:p>
      </dgm:t>
    </dgm:pt>
    <dgm:pt modelId="{75A1E07F-2AFC-4417-AEC5-E78E6D752D0D}">
      <dgm:prSet/>
      <dgm:spPr/>
      <dgm:t>
        <a:bodyPr/>
        <a:lstStyle/>
        <a:p>
          <a:r>
            <a:rPr lang="en-US"/>
            <a:t>This vector aims to encapsulate the information for all input elements in order to help the decoder make accurate predictions.</a:t>
          </a:r>
        </a:p>
      </dgm:t>
    </dgm:pt>
    <dgm:pt modelId="{AB0F19A2-FE0F-4B2C-BDCF-6C3A83A5758A}" type="parTrans" cxnId="{631E9555-E408-4B5C-B22A-D053F9366F8C}">
      <dgm:prSet/>
      <dgm:spPr/>
      <dgm:t>
        <a:bodyPr/>
        <a:lstStyle/>
        <a:p>
          <a:endParaRPr lang="en-US"/>
        </a:p>
      </dgm:t>
    </dgm:pt>
    <dgm:pt modelId="{808F40DB-BD1C-475F-B572-064C42B466E3}" type="sibTrans" cxnId="{631E9555-E408-4B5C-B22A-D053F9366F8C}">
      <dgm:prSet/>
      <dgm:spPr/>
      <dgm:t>
        <a:bodyPr/>
        <a:lstStyle/>
        <a:p>
          <a:endParaRPr lang="en-US"/>
        </a:p>
      </dgm:t>
    </dgm:pt>
    <dgm:pt modelId="{D5F425FF-6952-4A11-AAC8-7EE52C002D49}">
      <dgm:prSet/>
      <dgm:spPr/>
      <dgm:t>
        <a:bodyPr/>
        <a:lstStyle/>
        <a:p>
          <a:r>
            <a:rPr lang="en-US"/>
            <a:t>It acts as the initial hidden state of the decoder part of the model.</a:t>
          </a:r>
        </a:p>
      </dgm:t>
    </dgm:pt>
    <dgm:pt modelId="{690571AD-A0AC-4A0D-BF30-5B31BEC5043A}" type="parTrans" cxnId="{3D7D5FB1-3602-423D-BF2B-79131346A91B}">
      <dgm:prSet/>
      <dgm:spPr/>
      <dgm:t>
        <a:bodyPr/>
        <a:lstStyle/>
        <a:p>
          <a:endParaRPr lang="en-US"/>
        </a:p>
      </dgm:t>
    </dgm:pt>
    <dgm:pt modelId="{90E339CB-E9D8-4D0A-AB18-95866A3058A1}" type="sibTrans" cxnId="{3D7D5FB1-3602-423D-BF2B-79131346A91B}">
      <dgm:prSet/>
      <dgm:spPr/>
      <dgm:t>
        <a:bodyPr/>
        <a:lstStyle/>
        <a:p>
          <a:endParaRPr lang="en-US"/>
        </a:p>
      </dgm:t>
    </dgm:pt>
    <dgm:pt modelId="{138C2B09-DC2A-4530-AB41-24226E0679AE}" type="pres">
      <dgm:prSet presAssocID="{554845A7-A772-4E45-BE76-1EDED943B16B}" presName="vert0" presStyleCnt="0">
        <dgm:presLayoutVars>
          <dgm:dir/>
          <dgm:animOne val="branch"/>
          <dgm:animLvl val="lvl"/>
        </dgm:presLayoutVars>
      </dgm:prSet>
      <dgm:spPr/>
    </dgm:pt>
    <dgm:pt modelId="{47E9154E-723F-497D-9E06-504667426F78}" type="pres">
      <dgm:prSet presAssocID="{857B5CC9-C312-423D-9A0C-C0EC1E4A51D2}" presName="thickLine" presStyleLbl="alignNode1" presStyleIdx="0" presStyleCnt="3"/>
      <dgm:spPr/>
    </dgm:pt>
    <dgm:pt modelId="{96725901-7BEC-433A-9686-30E04B7C3735}" type="pres">
      <dgm:prSet presAssocID="{857B5CC9-C312-423D-9A0C-C0EC1E4A51D2}" presName="horz1" presStyleCnt="0"/>
      <dgm:spPr/>
    </dgm:pt>
    <dgm:pt modelId="{07AD1CA1-88EC-4121-B513-E4172B0CCE40}" type="pres">
      <dgm:prSet presAssocID="{857B5CC9-C312-423D-9A0C-C0EC1E4A51D2}" presName="tx1" presStyleLbl="revTx" presStyleIdx="0" presStyleCnt="3"/>
      <dgm:spPr/>
    </dgm:pt>
    <dgm:pt modelId="{CEF5451A-BFBD-4629-A1F9-4580A2460C78}" type="pres">
      <dgm:prSet presAssocID="{857B5CC9-C312-423D-9A0C-C0EC1E4A51D2}" presName="vert1" presStyleCnt="0"/>
      <dgm:spPr/>
    </dgm:pt>
    <dgm:pt modelId="{7080BC2F-5368-44F9-B7D9-95E951FF00A7}" type="pres">
      <dgm:prSet presAssocID="{75A1E07F-2AFC-4417-AEC5-E78E6D752D0D}" presName="thickLine" presStyleLbl="alignNode1" presStyleIdx="1" presStyleCnt="3"/>
      <dgm:spPr/>
    </dgm:pt>
    <dgm:pt modelId="{595802F3-5B6F-4397-A958-3133BC2232E4}" type="pres">
      <dgm:prSet presAssocID="{75A1E07F-2AFC-4417-AEC5-E78E6D752D0D}" presName="horz1" presStyleCnt="0"/>
      <dgm:spPr/>
    </dgm:pt>
    <dgm:pt modelId="{B3044B00-5B4E-473B-B571-1976F4B621D1}" type="pres">
      <dgm:prSet presAssocID="{75A1E07F-2AFC-4417-AEC5-E78E6D752D0D}" presName="tx1" presStyleLbl="revTx" presStyleIdx="1" presStyleCnt="3"/>
      <dgm:spPr/>
    </dgm:pt>
    <dgm:pt modelId="{8FCF1777-3AC6-496F-8F06-94DEF1958DE1}" type="pres">
      <dgm:prSet presAssocID="{75A1E07F-2AFC-4417-AEC5-E78E6D752D0D}" presName="vert1" presStyleCnt="0"/>
      <dgm:spPr/>
    </dgm:pt>
    <dgm:pt modelId="{4CD93BD6-40A2-41C3-98B0-B652AAF7E412}" type="pres">
      <dgm:prSet presAssocID="{D5F425FF-6952-4A11-AAC8-7EE52C002D49}" presName="thickLine" presStyleLbl="alignNode1" presStyleIdx="2" presStyleCnt="3"/>
      <dgm:spPr/>
    </dgm:pt>
    <dgm:pt modelId="{F880CEA7-5F83-4651-974B-8A4FB46E6E73}" type="pres">
      <dgm:prSet presAssocID="{D5F425FF-6952-4A11-AAC8-7EE52C002D49}" presName="horz1" presStyleCnt="0"/>
      <dgm:spPr/>
    </dgm:pt>
    <dgm:pt modelId="{046B517C-91F8-48C0-9E5A-0832CA7A8C9E}" type="pres">
      <dgm:prSet presAssocID="{D5F425FF-6952-4A11-AAC8-7EE52C002D49}" presName="tx1" presStyleLbl="revTx" presStyleIdx="2" presStyleCnt="3"/>
      <dgm:spPr/>
    </dgm:pt>
    <dgm:pt modelId="{83CCC0BB-93D8-4216-9623-3EBBBDE74862}" type="pres">
      <dgm:prSet presAssocID="{D5F425FF-6952-4A11-AAC8-7EE52C002D49}" presName="vert1" presStyleCnt="0"/>
      <dgm:spPr/>
    </dgm:pt>
  </dgm:ptLst>
  <dgm:cxnLst>
    <dgm:cxn modelId="{3668B048-FFF8-44E8-9AE5-50E0C0D0FD68}" type="presOf" srcId="{D5F425FF-6952-4A11-AAC8-7EE52C002D49}" destId="{046B517C-91F8-48C0-9E5A-0832CA7A8C9E}" srcOrd="0" destOrd="0" presId="urn:microsoft.com/office/officeart/2008/layout/LinedList"/>
    <dgm:cxn modelId="{631E9555-E408-4B5C-B22A-D053F9366F8C}" srcId="{554845A7-A772-4E45-BE76-1EDED943B16B}" destId="{75A1E07F-2AFC-4417-AEC5-E78E6D752D0D}" srcOrd="1" destOrd="0" parTransId="{AB0F19A2-FE0F-4B2C-BDCF-6C3A83A5758A}" sibTransId="{808F40DB-BD1C-475F-B572-064C42B466E3}"/>
    <dgm:cxn modelId="{3D7D5FB1-3602-423D-BF2B-79131346A91B}" srcId="{554845A7-A772-4E45-BE76-1EDED943B16B}" destId="{D5F425FF-6952-4A11-AAC8-7EE52C002D49}" srcOrd="2" destOrd="0" parTransId="{690571AD-A0AC-4A0D-BF30-5B31BEC5043A}" sibTransId="{90E339CB-E9D8-4D0A-AB18-95866A3058A1}"/>
    <dgm:cxn modelId="{FB13B9C4-F8EB-4060-9326-A7A917135ABA}" type="presOf" srcId="{554845A7-A772-4E45-BE76-1EDED943B16B}" destId="{138C2B09-DC2A-4530-AB41-24226E0679AE}" srcOrd="0" destOrd="0" presId="urn:microsoft.com/office/officeart/2008/layout/LinedList"/>
    <dgm:cxn modelId="{848325DB-BFF3-4F16-8A94-9C2268038280}" type="presOf" srcId="{857B5CC9-C312-423D-9A0C-C0EC1E4A51D2}" destId="{07AD1CA1-88EC-4121-B513-E4172B0CCE40}" srcOrd="0" destOrd="0" presId="urn:microsoft.com/office/officeart/2008/layout/LinedList"/>
    <dgm:cxn modelId="{3C88D3E0-64A9-4E17-813A-97711D7C5F7E}" type="presOf" srcId="{75A1E07F-2AFC-4417-AEC5-E78E6D752D0D}" destId="{B3044B00-5B4E-473B-B571-1976F4B621D1}" srcOrd="0" destOrd="0" presId="urn:microsoft.com/office/officeart/2008/layout/LinedList"/>
    <dgm:cxn modelId="{764406E6-99ED-4C93-9A8A-DC1B817AB6BD}" srcId="{554845A7-A772-4E45-BE76-1EDED943B16B}" destId="{857B5CC9-C312-423D-9A0C-C0EC1E4A51D2}" srcOrd="0" destOrd="0" parTransId="{501E19DC-5685-4371-9279-3E89A195AB6D}" sibTransId="{5AF52E12-C1A8-4DDB-B2C3-802D8DBDF1F4}"/>
    <dgm:cxn modelId="{A221D3E2-B093-4CDA-97A6-34D8A9E2C0C5}" type="presParOf" srcId="{138C2B09-DC2A-4530-AB41-24226E0679AE}" destId="{47E9154E-723F-497D-9E06-504667426F78}" srcOrd="0" destOrd="0" presId="urn:microsoft.com/office/officeart/2008/layout/LinedList"/>
    <dgm:cxn modelId="{7B42A053-9E4E-4C28-9DC0-EDB3E19D75D1}" type="presParOf" srcId="{138C2B09-DC2A-4530-AB41-24226E0679AE}" destId="{96725901-7BEC-433A-9686-30E04B7C3735}" srcOrd="1" destOrd="0" presId="urn:microsoft.com/office/officeart/2008/layout/LinedList"/>
    <dgm:cxn modelId="{3E6735FB-1AE7-4822-9FB1-7F94A01DCE61}" type="presParOf" srcId="{96725901-7BEC-433A-9686-30E04B7C3735}" destId="{07AD1CA1-88EC-4121-B513-E4172B0CCE40}" srcOrd="0" destOrd="0" presId="urn:microsoft.com/office/officeart/2008/layout/LinedList"/>
    <dgm:cxn modelId="{E3D945A8-D001-4AA7-9A3B-B2FADAA2F212}" type="presParOf" srcId="{96725901-7BEC-433A-9686-30E04B7C3735}" destId="{CEF5451A-BFBD-4629-A1F9-4580A2460C78}" srcOrd="1" destOrd="0" presId="urn:microsoft.com/office/officeart/2008/layout/LinedList"/>
    <dgm:cxn modelId="{68D21656-E9BC-4DE1-9D41-00FA78C0DD4C}" type="presParOf" srcId="{138C2B09-DC2A-4530-AB41-24226E0679AE}" destId="{7080BC2F-5368-44F9-B7D9-95E951FF00A7}" srcOrd="2" destOrd="0" presId="urn:microsoft.com/office/officeart/2008/layout/LinedList"/>
    <dgm:cxn modelId="{8462DEC8-085B-472E-A932-3885823CA1F3}" type="presParOf" srcId="{138C2B09-DC2A-4530-AB41-24226E0679AE}" destId="{595802F3-5B6F-4397-A958-3133BC2232E4}" srcOrd="3" destOrd="0" presId="urn:microsoft.com/office/officeart/2008/layout/LinedList"/>
    <dgm:cxn modelId="{E143D7A6-1A13-4B0D-8E30-8EA94FC93B6E}" type="presParOf" srcId="{595802F3-5B6F-4397-A958-3133BC2232E4}" destId="{B3044B00-5B4E-473B-B571-1976F4B621D1}" srcOrd="0" destOrd="0" presId="urn:microsoft.com/office/officeart/2008/layout/LinedList"/>
    <dgm:cxn modelId="{A1A60DED-048A-4807-B6B7-FE48C87D3448}" type="presParOf" srcId="{595802F3-5B6F-4397-A958-3133BC2232E4}" destId="{8FCF1777-3AC6-496F-8F06-94DEF1958DE1}" srcOrd="1" destOrd="0" presId="urn:microsoft.com/office/officeart/2008/layout/LinedList"/>
    <dgm:cxn modelId="{7549AF18-140D-477B-8027-57D004D089FC}" type="presParOf" srcId="{138C2B09-DC2A-4530-AB41-24226E0679AE}" destId="{4CD93BD6-40A2-41C3-98B0-B652AAF7E412}" srcOrd="4" destOrd="0" presId="urn:microsoft.com/office/officeart/2008/layout/LinedList"/>
    <dgm:cxn modelId="{5212FE09-F23D-45CC-B61B-6BC8BDA09C32}" type="presParOf" srcId="{138C2B09-DC2A-4530-AB41-24226E0679AE}" destId="{F880CEA7-5F83-4651-974B-8A4FB46E6E73}" srcOrd="5" destOrd="0" presId="urn:microsoft.com/office/officeart/2008/layout/LinedList"/>
    <dgm:cxn modelId="{D0013ED9-FB60-4652-B931-521214BF28EE}" type="presParOf" srcId="{F880CEA7-5F83-4651-974B-8A4FB46E6E73}" destId="{046B517C-91F8-48C0-9E5A-0832CA7A8C9E}" srcOrd="0" destOrd="0" presId="urn:microsoft.com/office/officeart/2008/layout/LinedList"/>
    <dgm:cxn modelId="{23815C60-6824-46B7-B92B-C380B8E09498}" type="presParOf" srcId="{F880CEA7-5F83-4651-974B-8A4FB46E6E73}" destId="{83CCC0BB-93D8-4216-9623-3EBBBDE748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4D3337-A194-477D-8113-9DD1E2A008F5}"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654B9E86-4C70-405F-BAE6-3D0696729639}">
      <dgm:prSet/>
      <dgm:spPr/>
      <dgm:t>
        <a:bodyPr/>
        <a:lstStyle/>
        <a:p>
          <a:r>
            <a:rPr lang="en-GB"/>
            <a:t>mHealth SMS interventions have gained popularity</a:t>
          </a:r>
          <a:endParaRPr lang="en-US"/>
        </a:p>
      </dgm:t>
    </dgm:pt>
    <dgm:pt modelId="{59950083-162E-4425-9BBB-E3BBD9DD1C8C}" type="parTrans" cxnId="{E1DB3D8F-F7DA-4B09-AC86-C2E158C7D40D}">
      <dgm:prSet/>
      <dgm:spPr/>
      <dgm:t>
        <a:bodyPr/>
        <a:lstStyle/>
        <a:p>
          <a:endParaRPr lang="en-US"/>
        </a:p>
      </dgm:t>
    </dgm:pt>
    <dgm:pt modelId="{D8AE1D74-5B8A-40AA-841B-108D484875EE}" type="sibTrans" cxnId="{E1DB3D8F-F7DA-4B09-AC86-C2E158C7D40D}">
      <dgm:prSet/>
      <dgm:spPr/>
      <dgm:t>
        <a:bodyPr/>
        <a:lstStyle/>
        <a:p>
          <a:endParaRPr lang="en-US"/>
        </a:p>
      </dgm:t>
    </dgm:pt>
    <dgm:pt modelId="{047732A3-EE24-4824-B4C3-93F9CF568025}">
      <dgm:prSet/>
      <dgm:spPr/>
      <dgm:t>
        <a:bodyPr/>
        <a:lstStyle/>
        <a:p>
          <a:r>
            <a:rPr lang="en-GB"/>
            <a:t>Scaling such interventions is in much need to reach out to mass populations requiring health services</a:t>
          </a:r>
          <a:endParaRPr lang="en-US"/>
        </a:p>
      </dgm:t>
    </dgm:pt>
    <dgm:pt modelId="{B6EAC632-D602-402C-81F1-FD8CDE4D02DB}" type="parTrans" cxnId="{50DC469C-6A0B-48A3-A634-641D0C7F6291}">
      <dgm:prSet/>
      <dgm:spPr/>
      <dgm:t>
        <a:bodyPr/>
        <a:lstStyle/>
        <a:p>
          <a:endParaRPr lang="en-US"/>
        </a:p>
      </dgm:t>
    </dgm:pt>
    <dgm:pt modelId="{6EAD474F-DBB3-415C-83AB-983E872DE9EC}" type="sibTrans" cxnId="{50DC469C-6A0B-48A3-A634-641D0C7F6291}">
      <dgm:prSet/>
      <dgm:spPr/>
      <dgm:t>
        <a:bodyPr/>
        <a:lstStyle/>
        <a:p>
          <a:endParaRPr lang="en-US"/>
        </a:p>
      </dgm:t>
    </dgm:pt>
    <dgm:pt modelId="{E5B08BF9-82C5-40EB-83DB-ECF8621B5818}">
      <dgm:prSet/>
      <dgm:spPr/>
      <dgm:t>
        <a:bodyPr/>
        <a:lstStyle/>
        <a:p>
          <a:r>
            <a:rPr lang="en-GB"/>
            <a:t>Main challenge with scaling is how to manage volumes of incoming messages</a:t>
          </a:r>
          <a:endParaRPr lang="en-US"/>
        </a:p>
      </dgm:t>
    </dgm:pt>
    <dgm:pt modelId="{70754084-AC68-461D-A06F-0F4B34793F23}" type="parTrans" cxnId="{BDB0A6EF-FFB5-41E2-9A0F-25E81E268528}">
      <dgm:prSet/>
      <dgm:spPr/>
      <dgm:t>
        <a:bodyPr/>
        <a:lstStyle/>
        <a:p>
          <a:endParaRPr lang="en-US"/>
        </a:p>
      </dgm:t>
    </dgm:pt>
    <dgm:pt modelId="{B064AEFB-C7CF-4938-ACF4-3E835EE74678}" type="sibTrans" cxnId="{BDB0A6EF-FFB5-41E2-9A0F-25E81E268528}">
      <dgm:prSet/>
      <dgm:spPr/>
      <dgm:t>
        <a:bodyPr/>
        <a:lstStyle/>
        <a:p>
          <a:endParaRPr lang="en-US"/>
        </a:p>
      </dgm:t>
    </dgm:pt>
    <dgm:pt modelId="{6C27FC81-ED46-4B7C-9DD0-AA4C5A687340}">
      <dgm:prSet/>
      <dgm:spPr/>
      <dgm:t>
        <a:bodyPr/>
        <a:lstStyle/>
        <a:p>
          <a:r>
            <a:rPr lang="en-GB"/>
            <a:t>Response times</a:t>
          </a:r>
          <a:endParaRPr lang="en-US"/>
        </a:p>
      </dgm:t>
    </dgm:pt>
    <dgm:pt modelId="{98ED50EF-4619-407C-94B6-857A8D40024C}" type="parTrans" cxnId="{C571A8F2-C503-49B0-A56C-D1F7F648F54E}">
      <dgm:prSet/>
      <dgm:spPr/>
      <dgm:t>
        <a:bodyPr/>
        <a:lstStyle/>
        <a:p>
          <a:endParaRPr lang="en-US"/>
        </a:p>
      </dgm:t>
    </dgm:pt>
    <dgm:pt modelId="{E54E18A4-4FC1-4528-BCDA-C0A4FB720703}" type="sibTrans" cxnId="{C571A8F2-C503-49B0-A56C-D1F7F648F54E}">
      <dgm:prSet/>
      <dgm:spPr/>
      <dgm:t>
        <a:bodyPr/>
        <a:lstStyle/>
        <a:p>
          <a:endParaRPr lang="en-US"/>
        </a:p>
      </dgm:t>
    </dgm:pt>
    <dgm:pt modelId="{F0FF7786-65CE-49BA-BB0E-23832C2D41FE}">
      <dgm:prSet/>
      <dgm:spPr/>
      <dgm:t>
        <a:bodyPr/>
        <a:lstStyle/>
        <a:p>
          <a:r>
            <a:rPr lang="en-GB"/>
            <a:t>Streamlining staff to manageable levels</a:t>
          </a:r>
          <a:endParaRPr lang="en-US"/>
        </a:p>
      </dgm:t>
    </dgm:pt>
    <dgm:pt modelId="{F0F85C9F-A191-4E7E-9A8C-69FAF9C0FA9A}" type="parTrans" cxnId="{320D486F-983A-4D0D-8FF3-B0912570BDE7}">
      <dgm:prSet/>
      <dgm:spPr/>
      <dgm:t>
        <a:bodyPr/>
        <a:lstStyle/>
        <a:p>
          <a:endParaRPr lang="en-US"/>
        </a:p>
      </dgm:t>
    </dgm:pt>
    <dgm:pt modelId="{C8D4298B-B7C3-4590-822E-B12E22CCC699}" type="sibTrans" cxnId="{320D486F-983A-4D0D-8FF3-B0912570BDE7}">
      <dgm:prSet/>
      <dgm:spPr/>
      <dgm:t>
        <a:bodyPr/>
        <a:lstStyle/>
        <a:p>
          <a:endParaRPr lang="en-US"/>
        </a:p>
      </dgm:t>
    </dgm:pt>
    <dgm:pt modelId="{310AAB26-A987-43C2-BCA8-5FC41528078C}">
      <dgm:prSet/>
      <dgm:spPr/>
      <dgm:t>
        <a:bodyPr/>
        <a:lstStyle/>
        <a:p>
          <a:r>
            <a:rPr lang="en-GB"/>
            <a:t>We investigate machine learning approaches to: -</a:t>
          </a:r>
          <a:endParaRPr lang="en-US"/>
        </a:p>
      </dgm:t>
    </dgm:pt>
    <dgm:pt modelId="{576DC89C-E08D-42D0-AE75-44D0B0546C60}" type="parTrans" cxnId="{7B9D7862-9D85-47EF-A5A3-1D1E33207943}">
      <dgm:prSet/>
      <dgm:spPr/>
      <dgm:t>
        <a:bodyPr/>
        <a:lstStyle/>
        <a:p>
          <a:endParaRPr lang="en-US"/>
        </a:p>
      </dgm:t>
    </dgm:pt>
    <dgm:pt modelId="{53B793F8-BE24-4E2E-AEF8-31A4370ACB2E}" type="sibTrans" cxnId="{7B9D7862-9D85-47EF-A5A3-1D1E33207943}">
      <dgm:prSet/>
      <dgm:spPr/>
      <dgm:t>
        <a:bodyPr/>
        <a:lstStyle/>
        <a:p>
          <a:endParaRPr lang="en-US"/>
        </a:p>
      </dgm:t>
    </dgm:pt>
    <dgm:pt modelId="{B00E83E6-CC09-4FF9-8E18-FC10F10431AF}">
      <dgm:prSet/>
      <dgm:spPr/>
      <dgm:t>
        <a:bodyPr/>
        <a:lstStyle/>
        <a:p>
          <a:r>
            <a:rPr lang="en-GB"/>
            <a:t>Predict urgency for incoming SMS message to improve response times</a:t>
          </a:r>
          <a:endParaRPr lang="en-US"/>
        </a:p>
      </dgm:t>
    </dgm:pt>
    <dgm:pt modelId="{CD825B9E-DF76-479E-8735-C1F740F9522F}" type="parTrans" cxnId="{73C69900-E506-435F-92F1-6A94585EBC9B}">
      <dgm:prSet/>
      <dgm:spPr/>
      <dgm:t>
        <a:bodyPr/>
        <a:lstStyle/>
        <a:p>
          <a:endParaRPr lang="en-US"/>
        </a:p>
      </dgm:t>
    </dgm:pt>
    <dgm:pt modelId="{AA6F806A-0AF1-4551-A843-99381387D97F}" type="sibTrans" cxnId="{73C69900-E506-435F-92F1-6A94585EBC9B}">
      <dgm:prSet/>
      <dgm:spPr/>
      <dgm:t>
        <a:bodyPr/>
        <a:lstStyle/>
        <a:p>
          <a:endParaRPr lang="en-US"/>
        </a:p>
      </dgm:t>
    </dgm:pt>
    <dgm:pt modelId="{DB4A8D87-3C74-4E4A-AEA1-CDFCEAA57018}">
      <dgm:prSet/>
      <dgm:spPr/>
      <dgm:t>
        <a:bodyPr/>
        <a:lstStyle/>
        <a:p>
          <a:r>
            <a:rPr lang="en-GB"/>
            <a:t>Explore ways to provide retention of contextual meaning for meaningful classification and hence provide a “Triage Facility” for patient messages.</a:t>
          </a:r>
          <a:endParaRPr lang="en-US"/>
        </a:p>
      </dgm:t>
    </dgm:pt>
    <dgm:pt modelId="{06B5E685-D4F7-4A42-BA96-7B8F014F6FCC}" type="parTrans" cxnId="{4ED423F1-9A00-4509-B8BF-A6FCF049C9D6}">
      <dgm:prSet/>
      <dgm:spPr/>
      <dgm:t>
        <a:bodyPr/>
        <a:lstStyle/>
        <a:p>
          <a:endParaRPr lang="en-US"/>
        </a:p>
      </dgm:t>
    </dgm:pt>
    <dgm:pt modelId="{8FA69458-5F6D-43D8-B667-8CDADEED27B4}" type="sibTrans" cxnId="{4ED423F1-9A00-4509-B8BF-A6FCF049C9D6}">
      <dgm:prSet/>
      <dgm:spPr/>
      <dgm:t>
        <a:bodyPr/>
        <a:lstStyle/>
        <a:p>
          <a:endParaRPr lang="en-US"/>
        </a:p>
      </dgm:t>
    </dgm:pt>
    <dgm:pt modelId="{1F9E8D75-5163-4CAA-AC2D-D45B680328B0}" type="pres">
      <dgm:prSet presAssocID="{F04D3337-A194-477D-8113-9DD1E2A008F5}" presName="Name0" presStyleCnt="0">
        <dgm:presLayoutVars>
          <dgm:dir/>
          <dgm:animLvl val="lvl"/>
          <dgm:resizeHandles val="exact"/>
        </dgm:presLayoutVars>
      </dgm:prSet>
      <dgm:spPr/>
    </dgm:pt>
    <dgm:pt modelId="{D3B3A280-37C5-418D-B676-6889A3757FED}" type="pres">
      <dgm:prSet presAssocID="{654B9E86-4C70-405F-BAE6-3D0696729639}" presName="linNode" presStyleCnt="0"/>
      <dgm:spPr/>
    </dgm:pt>
    <dgm:pt modelId="{8E8ABBD5-1180-40DF-8A2B-812F5E18E650}" type="pres">
      <dgm:prSet presAssocID="{654B9E86-4C70-405F-BAE6-3D0696729639}" presName="parentText" presStyleLbl="node1" presStyleIdx="0" presStyleCnt="4">
        <dgm:presLayoutVars>
          <dgm:chMax val="1"/>
          <dgm:bulletEnabled val="1"/>
        </dgm:presLayoutVars>
      </dgm:prSet>
      <dgm:spPr/>
    </dgm:pt>
    <dgm:pt modelId="{4EFAEBDB-3A0A-4D13-9313-2058173C363F}" type="pres">
      <dgm:prSet presAssocID="{D8AE1D74-5B8A-40AA-841B-108D484875EE}" presName="sp" presStyleCnt="0"/>
      <dgm:spPr/>
    </dgm:pt>
    <dgm:pt modelId="{51591EF2-5148-443C-9A6A-05521F324C4E}" type="pres">
      <dgm:prSet presAssocID="{047732A3-EE24-4824-B4C3-93F9CF568025}" presName="linNode" presStyleCnt="0"/>
      <dgm:spPr/>
    </dgm:pt>
    <dgm:pt modelId="{07A97221-CA7B-4533-A9D6-267984C79A26}" type="pres">
      <dgm:prSet presAssocID="{047732A3-EE24-4824-B4C3-93F9CF568025}" presName="parentText" presStyleLbl="node1" presStyleIdx="1" presStyleCnt="4">
        <dgm:presLayoutVars>
          <dgm:chMax val="1"/>
          <dgm:bulletEnabled val="1"/>
        </dgm:presLayoutVars>
      </dgm:prSet>
      <dgm:spPr/>
    </dgm:pt>
    <dgm:pt modelId="{6E624417-7B55-4355-8410-515BD9E652AB}" type="pres">
      <dgm:prSet presAssocID="{6EAD474F-DBB3-415C-83AB-983E872DE9EC}" presName="sp" presStyleCnt="0"/>
      <dgm:spPr/>
    </dgm:pt>
    <dgm:pt modelId="{ECF80BBC-9F51-420E-8AE0-8A2C8F90396E}" type="pres">
      <dgm:prSet presAssocID="{E5B08BF9-82C5-40EB-83DB-ECF8621B5818}" presName="linNode" presStyleCnt="0"/>
      <dgm:spPr/>
    </dgm:pt>
    <dgm:pt modelId="{4DF51165-D262-45A1-AF62-82F653C17250}" type="pres">
      <dgm:prSet presAssocID="{E5B08BF9-82C5-40EB-83DB-ECF8621B5818}" presName="parentText" presStyleLbl="node1" presStyleIdx="2" presStyleCnt="4">
        <dgm:presLayoutVars>
          <dgm:chMax val="1"/>
          <dgm:bulletEnabled val="1"/>
        </dgm:presLayoutVars>
      </dgm:prSet>
      <dgm:spPr/>
    </dgm:pt>
    <dgm:pt modelId="{A28B51F5-2841-4A7E-82EB-5EF2F207431C}" type="pres">
      <dgm:prSet presAssocID="{E5B08BF9-82C5-40EB-83DB-ECF8621B5818}" presName="descendantText" presStyleLbl="alignAccFollowNode1" presStyleIdx="0" presStyleCnt="2">
        <dgm:presLayoutVars>
          <dgm:bulletEnabled val="1"/>
        </dgm:presLayoutVars>
      </dgm:prSet>
      <dgm:spPr/>
    </dgm:pt>
    <dgm:pt modelId="{53F287DB-1F80-4D3A-B27A-A848A6D8ABEE}" type="pres">
      <dgm:prSet presAssocID="{B064AEFB-C7CF-4938-ACF4-3E835EE74678}" presName="sp" presStyleCnt="0"/>
      <dgm:spPr/>
    </dgm:pt>
    <dgm:pt modelId="{CF46DCFA-E432-4942-B344-DC59E0453E19}" type="pres">
      <dgm:prSet presAssocID="{310AAB26-A987-43C2-BCA8-5FC41528078C}" presName="linNode" presStyleCnt="0"/>
      <dgm:spPr/>
    </dgm:pt>
    <dgm:pt modelId="{05D38202-E20B-45EE-95B0-6FE36354ED45}" type="pres">
      <dgm:prSet presAssocID="{310AAB26-A987-43C2-BCA8-5FC41528078C}" presName="parentText" presStyleLbl="node1" presStyleIdx="3" presStyleCnt="4">
        <dgm:presLayoutVars>
          <dgm:chMax val="1"/>
          <dgm:bulletEnabled val="1"/>
        </dgm:presLayoutVars>
      </dgm:prSet>
      <dgm:spPr/>
    </dgm:pt>
    <dgm:pt modelId="{26FCEE0E-A715-4C0A-8849-337F9BD65742}" type="pres">
      <dgm:prSet presAssocID="{310AAB26-A987-43C2-BCA8-5FC41528078C}" presName="descendantText" presStyleLbl="alignAccFollowNode1" presStyleIdx="1" presStyleCnt="2">
        <dgm:presLayoutVars>
          <dgm:bulletEnabled val="1"/>
        </dgm:presLayoutVars>
      </dgm:prSet>
      <dgm:spPr/>
    </dgm:pt>
  </dgm:ptLst>
  <dgm:cxnLst>
    <dgm:cxn modelId="{73C69900-E506-435F-92F1-6A94585EBC9B}" srcId="{310AAB26-A987-43C2-BCA8-5FC41528078C}" destId="{B00E83E6-CC09-4FF9-8E18-FC10F10431AF}" srcOrd="0" destOrd="0" parTransId="{CD825B9E-DF76-479E-8735-C1F740F9522F}" sibTransId="{AA6F806A-0AF1-4551-A843-99381387D97F}"/>
    <dgm:cxn modelId="{5B5F8928-8692-40F8-88CF-9E9CE6CBDF10}" type="presOf" srcId="{E5B08BF9-82C5-40EB-83DB-ECF8621B5818}" destId="{4DF51165-D262-45A1-AF62-82F653C17250}" srcOrd="0" destOrd="0" presId="urn:microsoft.com/office/officeart/2005/8/layout/vList5"/>
    <dgm:cxn modelId="{CBDEFD5E-F147-4839-9F65-AD330B673216}" type="presOf" srcId="{F0FF7786-65CE-49BA-BB0E-23832C2D41FE}" destId="{A28B51F5-2841-4A7E-82EB-5EF2F207431C}" srcOrd="0" destOrd="1" presId="urn:microsoft.com/office/officeart/2005/8/layout/vList5"/>
    <dgm:cxn modelId="{7B9D7862-9D85-47EF-A5A3-1D1E33207943}" srcId="{F04D3337-A194-477D-8113-9DD1E2A008F5}" destId="{310AAB26-A987-43C2-BCA8-5FC41528078C}" srcOrd="3" destOrd="0" parTransId="{576DC89C-E08D-42D0-AE75-44D0B0546C60}" sibTransId="{53B793F8-BE24-4E2E-AEF8-31A4370ACB2E}"/>
    <dgm:cxn modelId="{520D7A46-2A68-4A47-A8D8-9B07790986FB}" type="presOf" srcId="{047732A3-EE24-4824-B4C3-93F9CF568025}" destId="{07A97221-CA7B-4533-A9D6-267984C79A26}" srcOrd="0" destOrd="0" presId="urn:microsoft.com/office/officeart/2005/8/layout/vList5"/>
    <dgm:cxn modelId="{320D486F-983A-4D0D-8FF3-B0912570BDE7}" srcId="{E5B08BF9-82C5-40EB-83DB-ECF8621B5818}" destId="{F0FF7786-65CE-49BA-BB0E-23832C2D41FE}" srcOrd="1" destOrd="0" parTransId="{F0F85C9F-A191-4E7E-9A8C-69FAF9C0FA9A}" sibTransId="{C8D4298B-B7C3-4590-822E-B12E22CCC699}"/>
    <dgm:cxn modelId="{E1DB3D8F-F7DA-4B09-AC86-C2E158C7D40D}" srcId="{F04D3337-A194-477D-8113-9DD1E2A008F5}" destId="{654B9E86-4C70-405F-BAE6-3D0696729639}" srcOrd="0" destOrd="0" parTransId="{59950083-162E-4425-9BBB-E3BBD9DD1C8C}" sibTransId="{D8AE1D74-5B8A-40AA-841B-108D484875EE}"/>
    <dgm:cxn modelId="{50DC469C-6A0B-48A3-A634-641D0C7F6291}" srcId="{F04D3337-A194-477D-8113-9DD1E2A008F5}" destId="{047732A3-EE24-4824-B4C3-93F9CF568025}" srcOrd="1" destOrd="0" parTransId="{B6EAC632-D602-402C-81F1-FD8CDE4D02DB}" sibTransId="{6EAD474F-DBB3-415C-83AB-983E872DE9EC}"/>
    <dgm:cxn modelId="{E59067B7-241C-412C-B957-A1478A120FE5}" type="presOf" srcId="{310AAB26-A987-43C2-BCA8-5FC41528078C}" destId="{05D38202-E20B-45EE-95B0-6FE36354ED45}" srcOrd="0" destOrd="0" presId="urn:microsoft.com/office/officeart/2005/8/layout/vList5"/>
    <dgm:cxn modelId="{864A5BC3-2688-4628-A3C6-C26D35B40404}" type="presOf" srcId="{654B9E86-4C70-405F-BAE6-3D0696729639}" destId="{8E8ABBD5-1180-40DF-8A2B-812F5E18E650}" srcOrd="0" destOrd="0" presId="urn:microsoft.com/office/officeart/2005/8/layout/vList5"/>
    <dgm:cxn modelId="{9217D9C9-2416-47B9-97E6-55FBE8A0FA00}" type="presOf" srcId="{F04D3337-A194-477D-8113-9DD1E2A008F5}" destId="{1F9E8D75-5163-4CAA-AC2D-D45B680328B0}" srcOrd="0" destOrd="0" presId="urn:microsoft.com/office/officeart/2005/8/layout/vList5"/>
    <dgm:cxn modelId="{A9A6EACC-3796-4A8A-839C-B0CACAB0E821}" type="presOf" srcId="{B00E83E6-CC09-4FF9-8E18-FC10F10431AF}" destId="{26FCEE0E-A715-4C0A-8849-337F9BD65742}" srcOrd="0" destOrd="0" presId="urn:microsoft.com/office/officeart/2005/8/layout/vList5"/>
    <dgm:cxn modelId="{BDB0A6EF-FFB5-41E2-9A0F-25E81E268528}" srcId="{F04D3337-A194-477D-8113-9DD1E2A008F5}" destId="{E5B08BF9-82C5-40EB-83DB-ECF8621B5818}" srcOrd="2" destOrd="0" parTransId="{70754084-AC68-461D-A06F-0F4B34793F23}" sibTransId="{B064AEFB-C7CF-4938-ACF4-3E835EE74678}"/>
    <dgm:cxn modelId="{4ED423F1-9A00-4509-B8BF-A6FCF049C9D6}" srcId="{310AAB26-A987-43C2-BCA8-5FC41528078C}" destId="{DB4A8D87-3C74-4E4A-AEA1-CDFCEAA57018}" srcOrd="1" destOrd="0" parTransId="{06B5E685-D4F7-4A42-BA96-7B8F014F6FCC}" sibTransId="{8FA69458-5F6D-43D8-B667-8CDADEED27B4}"/>
    <dgm:cxn modelId="{56E6F3F1-99C0-4E0D-86FA-E8F1F9550CAC}" type="presOf" srcId="{DB4A8D87-3C74-4E4A-AEA1-CDFCEAA57018}" destId="{26FCEE0E-A715-4C0A-8849-337F9BD65742}" srcOrd="0" destOrd="1" presId="urn:microsoft.com/office/officeart/2005/8/layout/vList5"/>
    <dgm:cxn modelId="{C571A8F2-C503-49B0-A56C-D1F7F648F54E}" srcId="{E5B08BF9-82C5-40EB-83DB-ECF8621B5818}" destId="{6C27FC81-ED46-4B7C-9DD0-AA4C5A687340}" srcOrd="0" destOrd="0" parTransId="{98ED50EF-4619-407C-94B6-857A8D40024C}" sibTransId="{E54E18A4-4FC1-4528-BCDA-C0A4FB720703}"/>
    <dgm:cxn modelId="{4FA58CF5-7014-41BB-9339-C010D4B18D94}" type="presOf" srcId="{6C27FC81-ED46-4B7C-9DD0-AA4C5A687340}" destId="{A28B51F5-2841-4A7E-82EB-5EF2F207431C}" srcOrd="0" destOrd="0" presId="urn:microsoft.com/office/officeart/2005/8/layout/vList5"/>
    <dgm:cxn modelId="{BC0D44C3-A0B7-47B8-8ECD-1D3E34560909}" type="presParOf" srcId="{1F9E8D75-5163-4CAA-AC2D-D45B680328B0}" destId="{D3B3A280-37C5-418D-B676-6889A3757FED}" srcOrd="0" destOrd="0" presId="urn:microsoft.com/office/officeart/2005/8/layout/vList5"/>
    <dgm:cxn modelId="{0218D9D2-E1CD-4959-8C91-4FAD5294E8F5}" type="presParOf" srcId="{D3B3A280-37C5-418D-B676-6889A3757FED}" destId="{8E8ABBD5-1180-40DF-8A2B-812F5E18E650}" srcOrd="0" destOrd="0" presId="urn:microsoft.com/office/officeart/2005/8/layout/vList5"/>
    <dgm:cxn modelId="{D2EA0497-F910-4AF2-9F14-B29EB9F7AD36}" type="presParOf" srcId="{1F9E8D75-5163-4CAA-AC2D-D45B680328B0}" destId="{4EFAEBDB-3A0A-4D13-9313-2058173C363F}" srcOrd="1" destOrd="0" presId="urn:microsoft.com/office/officeart/2005/8/layout/vList5"/>
    <dgm:cxn modelId="{B7333187-AD1F-44CF-86FE-8F28BBCEB828}" type="presParOf" srcId="{1F9E8D75-5163-4CAA-AC2D-D45B680328B0}" destId="{51591EF2-5148-443C-9A6A-05521F324C4E}" srcOrd="2" destOrd="0" presId="urn:microsoft.com/office/officeart/2005/8/layout/vList5"/>
    <dgm:cxn modelId="{9A888758-62E3-400C-9F8F-B1D83A43A571}" type="presParOf" srcId="{51591EF2-5148-443C-9A6A-05521F324C4E}" destId="{07A97221-CA7B-4533-A9D6-267984C79A26}" srcOrd="0" destOrd="0" presId="urn:microsoft.com/office/officeart/2005/8/layout/vList5"/>
    <dgm:cxn modelId="{470953B1-6CCA-4BEB-A3F7-1B02C2B09530}" type="presParOf" srcId="{1F9E8D75-5163-4CAA-AC2D-D45B680328B0}" destId="{6E624417-7B55-4355-8410-515BD9E652AB}" srcOrd="3" destOrd="0" presId="urn:microsoft.com/office/officeart/2005/8/layout/vList5"/>
    <dgm:cxn modelId="{2619DA63-14AE-4A4C-B74D-78A6CEA255D0}" type="presParOf" srcId="{1F9E8D75-5163-4CAA-AC2D-D45B680328B0}" destId="{ECF80BBC-9F51-420E-8AE0-8A2C8F90396E}" srcOrd="4" destOrd="0" presId="urn:microsoft.com/office/officeart/2005/8/layout/vList5"/>
    <dgm:cxn modelId="{BAF7B162-9E7F-4F4A-AFA9-0EB5E3695E08}" type="presParOf" srcId="{ECF80BBC-9F51-420E-8AE0-8A2C8F90396E}" destId="{4DF51165-D262-45A1-AF62-82F653C17250}" srcOrd="0" destOrd="0" presId="urn:microsoft.com/office/officeart/2005/8/layout/vList5"/>
    <dgm:cxn modelId="{1DBD1B33-2C4B-4111-AA6F-02CFBA3A08AF}" type="presParOf" srcId="{ECF80BBC-9F51-420E-8AE0-8A2C8F90396E}" destId="{A28B51F5-2841-4A7E-82EB-5EF2F207431C}" srcOrd="1" destOrd="0" presId="urn:microsoft.com/office/officeart/2005/8/layout/vList5"/>
    <dgm:cxn modelId="{87E56254-E2CE-4E10-8724-9D71AFC96BBC}" type="presParOf" srcId="{1F9E8D75-5163-4CAA-AC2D-D45B680328B0}" destId="{53F287DB-1F80-4D3A-B27A-A848A6D8ABEE}" srcOrd="5" destOrd="0" presId="urn:microsoft.com/office/officeart/2005/8/layout/vList5"/>
    <dgm:cxn modelId="{7D5D7D8B-D982-4D9C-98AC-4B09AA808949}" type="presParOf" srcId="{1F9E8D75-5163-4CAA-AC2D-D45B680328B0}" destId="{CF46DCFA-E432-4942-B344-DC59E0453E19}" srcOrd="6" destOrd="0" presId="urn:microsoft.com/office/officeart/2005/8/layout/vList5"/>
    <dgm:cxn modelId="{8CEBCD17-356F-41EF-8C8B-683BE84029D4}" type="presParOf" srcId="{CF46DCFA-E432-4942-B344-DC59E0453E19}" destId="{05D38202-E20B-45EE-95B0-6FE36354ED45}" srcOrd="0" destOrd="0" presId="urn:microsoft.com/office/officeart/2005/8/layout/vList5"/>
    <dgm:cxn modelId="{DEA72556-13FB-4A27-9B1C-E97E2027E869}" type="presParOf" srcId="{CF46DCFA-E432-4942-B344-DC59E0453E19}" destId="{26FCEE0E-A715-4C0A-8849-337F9BD6574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CFBEF8-58B4-47D1-8E2D-645259DF7598}" type="doc">
      <dgm:prSet loTypeId="urn:microsoft.com/office/officeart/2016/7/layout/BasicLinearProcessNumbered" loCatId="process" qsTypeId="urn:microsoft.com/office/officeart/2005/8/quickstyle/simple1" qsCatId="simple" csTypeId="urn:microsoft.com/office/officeart/2005/8/colors/accent2_2" csCatId="accent2"/>
      <dgm:spPr/>
      <dgm:t>
        <a:bodyPr/>
        <a:lstStyle/>
        <a:p>
          <a:endParaRPr lang="en-US"/>
        </a:p>
      </dgm:t>
    </dgm:pt>
    <dgm:pt modelId="{0E6CE0D5-1381-4DFF-8723-BEFFCD1D10E2}">
      <dgm:prSet/>
      <dgm:spPr/>
      <dgm:t>
        <a:bodyPr/>
        <a:lstStyle/>
        <a:p>
          <a:r>
            <a:rPr lang="en-GB"/>
            <a:t>Examine word embedding algorithms in text representation for formulation of very rich representations from combined text messages of the same context and source. </a:t>
          </a:r>
          <a:endParaRPr lang="en-US"/>
        </a:p>
      </dgm:t>
    </dgm:pt>
    <dgm:pt modelId="{1273B6EC-FD8C-4E4F-8938-9F5941A83ED4}" type="parTrans" cxnId="{F97CCB25-8D66-4A41-89D6-24D103B25B0F}">
      <dgm:prSet/>
      <dgm:spPr/>
      <dgm:t>
        <a:bodyPr/>
        <a:lstStyle/>
        <a:p>
          <a:endParaRPr lang="en-US"/>
        </a:p>
      </dgm:t>
    </dgm:pt>
    <dgm:pt modelId="{1D15D4D3-940E-4733-A7A4-F5764A35903E}" type="sibTrans" cxnId="{F97CCB25-8D66-4A41-89D6-24D103B25B0F}">
      <dgm:prSet phldrT="1" phldr="0"/>
      <dgm:spPr/>
      <dgm:t>
        <a:bodyPr/>
        <a:lstStyle/>
        <a:p>
          <a:r>
            <a:rPr lang="en-US"/>
            <a:t>1</a:t>
          </a:r>
        </a:p>
      </dgm:t>
    </dgm:pt>
    <dgm:pt modelId="{A6F14AAB-35BE-4C2F-8AB6-F1EDBC9F3D57}">
      <dgm:prSet/>
      <dgm:spPr/>
      <dgm:t>
        <a:bodyPr/>
        <a:lstStyle/>
        <a:p>
          <a:r>
            <a:rPr lang="en-GB"/>
            <a:t>Classify patient response messages on a scale of urgency from most urgent to least urgent based on patient engagement.</a:t>
          </a:r>
          <a:endParaRPr lang="en-US"/>
        </a:p>
      </dgm:t>
    </dgm:pt>
    <dgm:pt modelId="{26290398-399E-420F-B0AC-C87F9374097D}" type="parTrans" cxnId="{CDEB8766-63D0-4CDA-977B-1394685693FF}">
      <dgm:prSet/>
      <dgm:spPr/>
      <dgm:t>
        <a:bodyPr/>
        <a:lstStyle/>
        <a:p>
          <a:endParaRPr lang="en-US"/>
        </a:p>
      </dgm:t>
    </dgm:pt>
    <dgm:pt modelId="{851B976A-A808-44C6-AC42-6487CA674557}" type="sibTrans" cxnId="{CDEB8766-63D0-4CDA-977B-1394685693FF}">
      <dgm:prSet phldrT="2" phldr="0"/>
      <dgm:spPr/>
      <dgm:t>
        <a:bodyPr/>
        <a:lstStyle/>
        <a:p>
          <a:r>
            <a:rPr lang="en-US"/>
            <a:t>2</a:t>
          </a:r>
        </a:p>
      </dgm:t>
    </dgm:pt>
    <dgm:pt modelId="{F547CB1B-2B8E-45E7-8D8F-60F27FF0948C}">
      <dgm:prSet/>
      <dgm:spPr/>
      <dgm:t>
        <a:bodyPr/>
        <a:lstStyle/>
        <a:p>
          <a:r>
            <a:rPr lang="en-GB"/>
            <a:t>Demonstrate contextualized word embeddings provide a mechanistic approach for implementing natural language understanding algorithms.</a:t>
          </a:r>
          <a:endParaRPr lang="en-US"/>
        </a:p>
      </dgm:t>
    </dgm:pt>
    <dgm:pt modelId="{06F4DD1C-4825-4734-82BE-89D15E53ED05}" type="parTrans" cxnId="{35C3BB3B-C186-485B-85DF-8D19F29B2482}">
      <dgm:prSet/>
      <dgm:spPr/>
      <dgm:t>
        <a:bodyPr/>
        <a:lstStyle/>
        <a:p>
          <a:endParaRPr lang="en-US"/>
        </a:p>
      </dgm:t>
    </dgm:pt>
    <dgm:pt modelId="{6974A627-8F1A-47DE-AC1E-8840DE988A0C}" type="sibTrans" cxnId="{35C3BB3B-C186-485B-85DF-8D19F29B2482}">
      <dgm:prSet phldrT="3" phldr="0"/>
      <dgm:spPr/>
      <dgm:t>
        <a:bodyPr/>
        <a:lstStyle/>
        <a:p>
          <a:r>
            <a:rPr lang="en-US"/>
            <a:t>3</a:t>
          </a:r>
        </a:p>
      </dgm:t>
    </dgm:pt>
    <dgm:pt modelId="{D1737908-A924-4023-95C4-C2EA814E8159}" type="pres">
      <dgm:prSet presAssocID="{F3CFBEF8-58B4-47D1-8E2D-645259DF7598}" presName="Name0" presStyleCnt="0">
        <dgm:presLayoutVars>
          <dgm:animLvl val="lvl"/>
          <dgm:resizeHandles val="exact"/>
        </dgm:presLayoutVars>
      </dgm:prSet>
      <dgm:spPr/>
    </dgm:pt>
    <dgm:pt modelId="{A2043915-27AB-4F12-A2D4-C445381DE8C4}" type="pres">
      <dgm:prSet presAssocID="{0E6CE0D5-1381-4DFF-8723-BEFFCD1D10E2}" presName="compositeNode" presStyleCnt="0">
        <dgm:presLayoutVars>
          <dgm:bulletEnabled val="1"/>
        </dgm:presLayoutVars>
      </dgm:prSet>
      <dgm:spPr/>
    </dgm:pt>
    <dgm:pt modelId="{6A811097-F4D9-4773-9985-D1DB53D3ECB8}" type="pres">
      <dgm:prSet presAssocID="{0E6CE0D5-1381-4DFF-8723-BEFFCD1D10E2}" presName="bgRect" presStyleLbl="bgAccFollowNode1" presStyleIdx="0" presStyleCnt="3"/>
      <dgm:spPr/>
    </dgm:pt>
    <dgm:pt modelId="{19195829-1624-43C8-B4FF-A743DC2E4BB9}" type="pres">
      <dgm:prSet presAssocID="{1D15D4D3-940E-4733-A7A4-F5764A35903E}" presName="sibTransNodeCircle" presStyleLbl="alignNode1" presStyleIdx="0" presStyleCnt="6">
        <dgm:presLayoutVars>
          <dgm:chMax val="0"/>
          <dgm:bulletEnabled/>
        </dgm:presLayoutVars>
      </dgm:prSet>
      <dgm:spPr/>
    </dgm:pt>
    <dgm:pt modelId="{D02096A7-A70F-4500-AB37-7CE82CA56578}" type="pres">
      <dgm:prSet presAssocID="{0E6CE0D5-1381-4DFF-8723-BEFFCD1D10E2}" presName="bottomLine" presStyleLbl="alignNode1" presStyleIdx="1" presStyleCnt="6">
        <dgm:presLayoutVars/>
      </dgm:prSet>
      <dgm:spPr/>
    </dgm:pt>
    <dgm:pt modelId="{43B04789-EDB0-4C8D-B248-E0ED43F28F8B}" type="pres">
      <dgm:prSet presAssocID="{0E6CE0D5-1381-4DFF-8723-BEFFCD1D10E2}" presName="nodeText" presStyleLbl="bgAccFollowNode1" presStyleIdx="0" presStyleCnt="3">
        <dgm:presLayoutVars>
          <dgm:bulletEnabled val="1"/>
        </dgm:presLayoutVars>
      </dgm:prSet>
      <dgm:spPr/>
    </dgm:pt>
    <dgm:pt modelId="{4674C5F3-22B2-4447-AF31-35A3875DA8DB}" type="pres">
      <dgm:prSet presAssocID="{1D15D4D3-940E-4733-A7A4-F5764A35903E}" presName="sibTrans" presStyleCnt="0"/>
      <dgm:spPr/>
    </dgm:pt>
    <dgm:pt modelId="{67E337FB-BDDA-48C4-BFC4-B901263EC555}" type="pres">
      <dgm:prSet presAssocID="{A6F14AAB-35BE-4C2F-8AB6-F1EDBC9F3D57}" presName="compositeNode" presStyleCnt="0">
        <dgm:presLayoutVars>
          <dgm:bulletEnabled val="1"/>
        </dgm:presLayoutVars>
      </dgm:prSet>
      <dgm:spPr/>
    </dgm:pt>
    <dgm:pt modelId="{64EC0668-313C-4AC4-9190-2622E9209399}" type="pres">
      <dgm:prSet presAssocID="{A6F14AAB-35BE-4C2F-8AB6-F1EDBC9F3D57}" presName="bgRect" presStyleLbl="bgAccFollowNode1" presStyleIdx="1" presStyleCnt="3"/>
      <dgm:spPr/>
    </dgm:pt>
    <dgm:pt modelId="{12922624-0998-4743-A19B-0D6B0F26C182}" type="pres">
      <dgm:prSet presAssocID="{851B976A-A808-44C6-AC42-6487CA674557}" presName="sibTransNodeCircle" presStyleLbl="alignNode1" presStyleIdx="2" presStyleCnt="6">
        <dgm:presLayoutVars>
          <dgm:chMax val="0"/>
          <dgm:bulletEnabled/>
        </dgm:presLayoutVars>
      </dgm:prSet>
      <dgm:spPr/>
    </dgm:pt>
    <dgm:pt modelId="{6DC60AB2-2A73-432D-9C95-84F58EAF5C1B}" type="pres">
      <dgm:prSet presAssocID="{A6F14AAB-35BE-4C2F-8AB6-F1EDBC9F3D57}" presName="bottomLine" presStyleLbl="alignNode1" presStyleIdx="3" presStyleCnt="6">
        <dgm:presLayoutVars/>
      </dgm:prSet>
      <dgm:spPr/>
    </dgm:pt>
    <dgm:pt modelId="{4664B3B6-3F7D-4D7C-976E-C91F0DFB8C14}" type="pres">
      <dgm:prSet presAssocID="{A6F14AAB-35BE-4C2F-8AB6-F1EDBC9F3D57}" presName="nodeText" presStyleLbl="bgAccFollowNode1" presStyleIdx="1" presStyleCnt="3">
        <dgm:presLayoutVars>
          <dgm:bulletEnabled val="1"/>
        </dgm:presLayoutVars>
      </dgm:prSet>
      <dgm:spPr/>
    </dgm:pt>
    <dgm:pt modelId="{BA76DB16-C3D3-4CF7-A9AF-9380D0F23412}" type="pres">
      <dgm:prSet presAssocID="{851B976A-A808-44C6-AC42-6487CA674557}" presName="sibTrans" presStyleCnt="0"/>
      <dgm:spPr/>
    </dgm:pt>
    <dgm:pt modelId="{1E04DE19-0131-4F09-9FD2-F31761344515}" type="pres">
      <dgm:prSet presAssocID="{F547CB1B-2B8E-45E7-8D8F-60F27FF0948C}" presName="compositeNode" presStyleCnt="0">
        <dgm:presLayoutVars>
          <dgm:bulletEnabled val="1"/>
        </dgm:presLayoutVars>
      </dgm:prSet>
      <dgm:spPr/>
    </dgm:pt>
    <dgm:pt modelId="{B5EBEAA8-C198-4FD3-B45D-53942D683702}" type="pres">
      <dgm:prSet presAssocID="{F547CB1B-2B8E-45E7-8D8F-60F27FF0948C}" presName="bgRect" presStyleLbl="bgAccFollowNode1" presStyleIdx="2" presStyleCnt="3"/>
      <dgm:spPr/>
    </dgm:pt>
    <dgm:pt modelId="{F22ABB53-D2B9-444A-A0C2-423F891CC1B8}" type="pres">
      <dgm:prSet presAssocID="{6974A627-8F1A-47DE-AC1E-8840DE988A0C}" presName="sibTransNodeCircle" presStyleLbl="alignNode1" presStyleIdx="4" presStyleCnt="6">
        <dgm:presLayoutVars>
          <dgm:chMax val="0"/>
          <dgm:bulletEnabled/>
        </dgm:presLayoutVars>
      </dgm:prSet>
      <dgm:spPr/>
    </dgm:pt>
    <dgm:pt modelId="{25557E59-212F-4976-BA59-404A21D53EE0}" type="pres">
      <dgm:prSet presAssocID="{F547CB1B-2B8E-45E7-8D8F-60F27FF0948C}" presName="bottomLine" presStyleLbl="alignNode1" presStyleIdx="5" presStyleCnt="6">
        <dgm:presLayoutVars/>
      </dgm:prSet>
      <dgm:spPr/>
    </dgm:pt>
    <dgm:pt modelId="{4CC417E0-AB47-42E4-B0A9-23C521571C89}" type="pres">
      <dgm:prSet presAssocID="{F547CB1B-2B8E-45E7-8D8F-60F27FF0948C}" presName="nodeText" presStyleLbl="bgAccFollowNode1" presStyleIdx="2" presStyleCnt="3">
        <dgm:presLayoutVars>
          <dgm:bulletEnabled val="1"/>
        </dgm:presLayoutVars>
      </dgm:prSet>
      <dgm:spPr/>
    </dgm:pt>
  </dgm:ptLst>
  <dgm:cxnLst>
    <dgm:cxn modelId="{F97CCB25-8D66-4A41-89D6-24D103B25B0F}" srcId="{F3CFBEF8-58B4-47D1-8E2D-645259DF7598}" destId="{0E6CE0D5-1381-4DFF-8723-BEFFCD1D10E2}" srcOrd="0" destOrd="0" parTransId="{1273B6EC-FD8C-4E4F-8938-9F5941A83ED4}" sibTransId="{1D15D4D3-940E-4733-A7A4-F5764A35903E}"/>
    <dgm:cxn modelId="{35C3BB3B-C186-485B-85DF-8D19F29B2482}" srcId="{F3CFBEF8-58B4-47D1-8E2D-645259DF7598}" destId="{F547CB1B-2B8E-45E7-8D8F-60F27FF0948C}" srcOrd="2" destOrd="0" parTransId="{06F4DD1C-4825-4734-82BE-89D15E53ED05}" sibTransId="{6974A627-8F1A-47DE-AC1E-8840DE988A0C}"/>
    <dgm:cxn modelId="{5535C15C-EE28-4A66-9E96-556D122393F1}" type="presOf" srcId="{F3CFBEF8-58B4-47D1-8E2D-645259DF7598}" destId="{D1737908-A924-4023-95C4-C2EA814E8159}" srcOrd="0" destOrd="0" presId="urn:microsoft.com/office/officeart/2016/7/layout/BasicLinearProcessNumbered"/>
    <dgm:cxn modelId="{63F88E43-C2E9-40F6-BA5D-50014A6D4784}" type="presOf" srcId="{F547CB1B-2B8E-45E7-8D8F-60F27FF0948C}" destId="{4CC417E0-AB47-42E4-B0A9-23C521571C89}" srcOrd="1" destOrd="0" presId="urn:microsoft.com/office/officeart/2016/7/layout/BasicLinearProcessNumbered"/>
    <dgm:cxn modelId="{09DCA063-D873-4691-8592-793BAC8379F1}" type="presOf" srcId="{A6F14AAB-35BE-4C2F-8AB6-F1EDBC9F3D57}" destId="{64EC0668-313C-4AC4-9190-2622E9209399}" srcOrd="0" destOrd="0" presId="urn:microsoft.com/office/officeart/2016/7/layout/BasicLinearProcessNumbered"/>
    <dgm:cxn modelId="{CDEB8766-63D0-4CDA-977B-1394685693FF}" srcId="{F3CFBEF8-58B4-47D1-8E2D-645259DF7598}" destId="{A6F14AAB-35BE-4C2F-8AB6-F1EDBC9F3D57}" srcOrd="1" destOrd="0" parTransId="{26290398-399E-420F-B0AC-C87F9374097D}" sibTransId="{851B976A-A808-44C6-AC42-6487CA674557}"/>
    <dgm:cxn modelId="{3F197D70-B2DC-4CEB-B637-E3A08CCE5694}" type="presOf" srcId="{F547CB1B-2B8E-45E7-8D8F-60F27FF0948C}" destId="{B5EBEAA8-C198-4FD3-B45D-53942D683702}" srcOrd="0" destOrd="0" presId="urn:microsoft.com/office/officeart/2016/7/layout/BasicLinearProcessNumbered"/>
    <dgm:cxn modelId="{ABF38E89-F985-410D-82D3-EE645B229082}" type="presOf" srcId="{A6F14AAB-35BE-4C2F-8AB6-F1EDBC9F3D57}" destId="{4664B3B6-3F7D-4D7C-976E-C91F0DFB8C14}" srcOrd="1" destOrd="0" presId="urn:microsoft.com/office/officeart/2016/7/layout/BasicLinearProcessNumbered"/>
    <dgm:cxn modelId="{698D5AB5-F2C1-4B52-95B3-7FBBCFD3F40A}" type="presOf" srcId="{0E6CE0D5-1381-4DFF-8723-BEFFCD1D10E2}" destId="{6A811097-F4D9-4773-9985-D1DB53D3ECB8}" srcOrd="0" destOrd="0" presId="urn:microsoft.com/office/officeart/2016/7/layout/BasicLinearProcessNumbered"/>
    <dgm:cxn modelId="{A8FB03DB-DFEC-43E1-B625-DD25A75801E4}" type="presOf" srcId="{1D15D4D3-940E-4733-A7A4-F5764A35903E}" destId="{19195829-1624-43C8-B4FF-A743DC2E4BB9}" srcOrd="0" destOrd="0" presId="urn:microsoft.com/office/officeart/2016/7/layout/BasicLinearProcessNumbered"/>
    <dgm:cxn modelId="{0A0B2CE3-C95F-4A40-ADB9-B60FD084E3D2}" type="presOf" srcId="{6974A627-8F1A-47DE-AC1E-8840DE988A0C}" destId="{F22ABB53-D2B9-444A-A0C2-423F891CC1B8}" srcOrd="0" destOrd="0" presId="urn:microsoft.com/office/officeart/2016/7/layout/BasicLinearProcessNumbered"/>
    <dgm:cxn modelId="{2AA208EA-E6AC-43D9-A13E-5646255FCDF3}" type="presOf" srcId="{851B976A-A808-44C6-AC42-6487CA674557}" destId="{12922624-0998-4743-A19B-0D6B0F26C182}" srcOrd="0" destOrd="0" presId="urn:microsoft.com/office/officeart/2016/7/layout/BasicLinearProcessNumbered"/>
    <dgm:cxn modelId="{FFCC7BF9-93F0-473B-8259-7A600C10676A}" type="presOf" srcId="{0E6CE0D5-1381-4DFF-8723-BEFFCD1D10E2}" destId="{43B04789-EDB0-4C8D-B248-E0ED43F28F8B}" srcOrd="1" destOrd="0" presId="urn:microsoft.com/office/officeart/2016/7/layout/BasicLinearProcessNumbered"/>
    <dgm:cxn modelId="{CEA5BC9E-A3BD-475B-BFA8-13517C02585B}" type="presParOf" srcId="{D1737908-A924-4023-95C4-C2EA814E8159}" destId="{A2043915-27AB-4F12-A2D4-C445381DE8C4}" srcOrd="0" destOrd="0" presId="urn:microsoft.com/office/officeart/2016/7/layout/BasicLinearProcessNumbered"/>
    <dgm:cxn modelId="{366C6F99-409A-42C3-8EDE-B8E4B3C88A5C}" type="presParOf" srcId="{A2043915-27AB-4F12-A2D4-C445381DE8C4}" destId="{6A811097-F4D9-4773-9985-D1DB53D3ECB8}" srcOrd="0" destOrd="0" presId="urn:microsoft.com/office/officeart/2016/7/layout/BasicLinearProcessNumbered"/>
    <dgm:cxn modelId="{1B2277C1-FF49-4E1C-8BF5-2A04F18D3626}" type="presParOf" srcId="{A2043915-27AB-4F12-A2D4-C445381DE8C4}" destId="{19195829-1624-43C8-B4FF-A743DC2E4BB9}" srcOrd="1" destOrd="0" presId="urn:microsoft.com/office/officeart/2016/7/layout/BasicLinearProcessNumbered"/>
    <dgm:cxn modelId="{2468DA8A-99AA-4FBA-BA4B-894C057C28CC}" type="presParOf" srcId="{A2043915-27AB-4F12-A2D4-C445381DE8C4}" destId="{D02096A7-A70F-4500-AB37-7CE82CA56578}" srcOrd="2" destOrd="0" presId="urn:microsoft.com/office/officeart/2016/7/layout/BasicLinearProcessNumbered"/>
    <dgm:cxn modelId="{52ED312A-3779-44F1-A723-CED616162255}" type="presParOf" srcId="{A2043915-27AB-4F12-A2D4-C445381DE8C4}" destId="{43B04789-EDB0-4C8D-B248-E0ED43F28F8B}" srcOrd="3" destOrd="0" presId="urn:microsoft.com/office/officeart/2016/7/layout/BasicLinearProcessNumbered"/>
    <dgm:cxn modelId="{ED931A6C-7752-49BB-9178-914150515616}" type="presParOf" srcId="{D1737908-A924-4023-95C4-C2EA814E8159}" destId="{4674C5F3-22B2-4447-AF31-35A3875DA8DB}" srcOrd="1" destOrd="0" presId="urn:microsoft.com/office/officeart/2016/7/layout/BasicLinearProcessNumbered"/>
    <dgm:cxn modelId="{89F2CE09-CCCF-48A8-8D56-35BA53A671CB}" type="presParOf" srcId="{D1737908-A924-4023-95C4-C2EA814E8159}" destId="{67E337FB-BDDA-48C4-BFC4-B901263EC555}" srcOrd="2" destOrd="0" presId="urn:microsoft.com/office/officeart/2016/7/layout/BasicLinearProcessNumbered"/>
    <dgm:cxn modelId="{2FC858EA-64B0-4760-B767-057BA277ED78}" type="presParOf" srcId="{67E337FB-BDDA-48C4-BFC4-B901263EC555}" destId="{64EC0668-313C-4AC4-9190-2622E9209399}" srcOrd="0" destOrd="0" presId="urn:microsoft.com/office/officeart/2016/7/layout/BasicLinearProcessNumbered"/>
    <dgm:cxn modelId="{608052E5-9D41-466F-9950-2219DBE351AD}" type="presParOf" srcId="{67E337FB-BDDA-48C4-BFC4-B901263EC555}" destId="{12922624-0998-4743-A19B-0D6B0F26C182}" srcOrd="1" destOrd="0" presId="urn:microsoft.com/office/officeart/2016/7/layout/BasicLinearProcessNumbered"/>
    <dgm:cxn modelId="{D40953C5-8F02-425A-9C38-2685E2458293}" type="presParOf" srcId="{67E337FB-BDDA-48C4-BFC4-B901263EC555}" destId="{6DC60AB2-2A73-432D-9C95-84F58EAF5C1B}" srcOrd="2" destOrd="0" presId="urn:microsoft.com/office/officeart/2016/7/layout/BasicLinearProcessNumbered"/>
    <dgm:cxn modelId="{7A63E7DB-91DC-4FC7-B588-142E26463F3C}" type="presParOf" srcId="{67E337FB-BDDA-48C4-BFC4-B901263EC555}" destId="{4664B3B6-3F7D-4D7C-976E-C91F0DFB8C14}" srcOrd="3" destOrd="0" presId="urn:microsoft.com/office/officeart/2016/7/layout/BasicLinearProcessNumbered"/>
    <dgm:cxn modelId="{602A0800-F927-451E-8677-417DBAB95CD8}" type="presParOf" srcId="{D1737908-A924-4023-95C4-C2EA814E8159}" destId="{BA76DB16-C3D3-4CF7-A9AF-9380D0F23412}" srcOrd="3" destOrd="0" presId="urn:microsoft.com/office/officeart/2016/7/layout/BasicLinearProcessNumbered"/>
    <dgm:cxn modelId="{09F537DB-EACF-4A98-831F-06434399FAA2}" type="presParOf" srcId="{D1737908-A924-4023-95C4-C2EA814E8159}" destId="{1E04DE19-0131-4F09-9FD2-F31761344515}" srcOrd="4" destOrd="0" presId="urn:microsoft.com/office/officeart/2016/7/layout/BasicLinearProcessNumbered"/>
    <dgm:cxn modelId="{229D6B97-5F46-4906-B9D7-A61755657471}" type="presParOf" srcId="{1E04DE19-0131-4F09-9FD2-F31761344515}" destId="{B5EBEAA8-C198-4FD3-B45D-53942D683702}" srcOrd="0" destOrd="0" presId="urn:microsoft.com/office/officeart/2016/7/layout/BasicLinearProcessNumbered"/>
    <dgm:cxn modelId="{6B5CFA8B-8B1F-4E3E-B6FC-47AAA2B56F43}" type="presParOf" srcId="{1E04DE19-0131-4F09-9FD2-F31761344515}" destId="{F22ABB53-D2B9-444A-A0C2-423F891CC1B8}" srcOrd="1" destOrd="0" presId="urn:microsoft.com/office/officeart/2016/7/layout/BasicLinearProcessNumbered"/>
    <dgm:cxn modelId="{D6BDEC73-BC09-472E-9358-B3826ECA8026}" type="presParOf" srcId="{1E04DE19-0131-4F09-9FD2-F31761344515}" destId="{25557E59-212F-4976-BA59-404A21D53EE0}" srcOrd="2" destOrd="0" presId="urn:microsoft.com/office/officeart/2016/7/layout/BasicLinearProcessNumbered"/>
    <dgm:cxn modelId="{5C14FE23-04F7-4152-9C2F-09292FE8F88C}" type="presParOf" srcId="{1E04DE19-0131-4F09-9FD2-F31761344515}" destId="{4CC417E0-AB47-42E4-B0A9-23C521571C8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029D23-ECE1-463A-8D08-908EC36A5591}"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87224069-D691-4830-9A46-C191BDF24001}">
      <dgm:prSet/>
      <dgm:spPr/>
      <dgm:t>
        <a:bodyPr/>
        <a:lstStyle/>
        <a:p>
          <a:r>
            <a:rPr lang="en-US" dirty="0"/>
            <a:t>Document</a:t>
          </a:r>
        </a:p>
      </dgm:t>
    </dgm:pt>
    <dgm:pt modelId="{07B69426-EDCC-4D0D-B6CF-F5A9CD5E730D}" type="parTrans" cxnId="{F28243E7-0B56-41ED-9F8A-7F31A436B929}">
      <dgm:prSet/>
      <dgm:spPr/>
      <dgm:t>
        <a:bodyPr/>
        <a:lstStyle/>
        <a:p>
          <a:endParaRPr lang="en-US"/>
        </a:p>
      </dgm:t>
    </dgm:pt>
    <dgm:pt modelId="{B1E07653-D168-47F8-9438-A9E79C17BA57}" type="sibTrans" cxnId="{F28243E7-0B56-41ED-9F8A-7F31A436B929}">
      <dgm:prSet/>
      <dgm:spPr/>
      <dgm:t>
        <a:bodyPr/>
        <a:lstStyle/>
        <a:p>
          <a:endParaRPr lang="en-US"/>
        </a:p>
      </dgm:t>
    </dgm:pt>
    <dgm:pt modelId="{E09A9EEB-2A7C-4BC0-A8D0-F16EEF8DD802}">
      <dgm:prSet/>
      <dgm:spPr/>
      <dgm:t>
        <a:bodyPr/>
        <a:lstStyle/>
        <a:p>
          <a:r>
            <a:rPr lang="en-US" dirty="0"/>
            <a:t>Document labelled dataset using human domain experts</a:t>
          </a:r>
        </a:p>
      </dgm:t>
    </dgm:pt>
    <dgm:pt modelId="{56E8CF63-45A1-4F83-9D78-D52D72F814CF}" type="parTrans" cxnId="{0DF9C864-A42F-40EE-8A08-125FAEA52E55}">
      <dgm:prSet/>
      <dgm:spPr/>
      <dgm:t>
        <a:bodyPr/>
        <a:lstStyle/>
        <a:p>
          <a:endParaRPr lang="en-US"/>
        </a:p>
      </dgm:t>
    </dgm:pt>
    <dgm:pt modelId="{DCA97863-79EF-4831-AC03-A758799D5178}" type="sibTrans" cxnId="{0DF9C864-A42F-40EE-8A08-125FAEA52E55}">
      <dgm:prSet/>
      <dgm:spPr/>
      <dgm:t>
        <a:bodyPr/>
        <a:lstStyle/>
        <a:p>
          <a:endParaRPr lang="en-US"/>
        </a:p>
      </dgm:t>
    </dgm:pt>
    <dgm:pt modelId="{F5585903-CA78-4E4B-8111-59BD31BA959E}">
      <dgm:prSet/>
      <dgm:spPr/>
      <dgm:t>
        <a:bodyPr/>
        <a:lstStyle/>
        <a:p>
          <a:r>
            <a:rPr lang="en-US"/>
            <a:t>Validate inter rater agreement using Fleiss Kappa score</a:t>
          </a:r>
        </a:p>
      </dgm:t>
    </dgm:pt>
    <dgm:pt modelId="{999CF726-FE01-41CF-83B7-DED16EFC1657}" type="parTrans" cxnId="{BE6D284C-8194-41C4-A3C0-0EA44AF70E30}">
      <dgm:prSet/>
      <dgm:spPr/>
      <dgm:t>
        <a:bodyPr/>
        <a:lstStyle/>
        <a:p>
          <a:endParaRPr lang="en-US"/>
        </a:p>
      </dgm:t>
    </dgm:pt>
    <dgm:pt modelId="{FC912628-75E2-4A2B-88EC-9E2D3AF7877D}" type="sibTrans" cxnId="{BE6D284C-8194-41C4-A3C0-0EA44AF70E30}">
      <dgm:prSet/>
      <dgm:spPr/>
      <dgm:t>
        <a:bodyPr/>
        <a:lstStyle/>
        <a:p>
          <a:endParaRPr lang="en-US"/>
        </a:p>
      </dgm:t>
    </dgm:pt>
    <dgm:pt modelId="{853A249D-A2EA-4FC7-A18B-B36827F25C28}">
      <dgm:prSet/>
      <dgm:spPr/>
      <dgm:t>
        <a:bodyPr/>
        <a:lstStyle/>
        <a:p>
          <a:r>
            <a:rPr lang="en-US"/>
            <a:t>Generate</a:t>
          </a:r>
        </a:p>
      </dgm:t>
    </dgm:pt>
    <dgm:pt modelId="{55A12271-AEEB-40AB-9DB3-55C4F68AFE9D}" type="parTrans" cxnId="{AB2162BF-1C57-448C-8460-47CAC3D9BC4B}">
      <dgm:prSet/>
      <dgm:spPr/>
      <dgm:t>
        <a:bodyPr/>
        <a:lstStyle/>
        <a:p>
          <a:endParaRPr lang="en-US"/>
        </a:p>
      </dgm:t>
    </dgm:pt>
    <dgm:pt modelId="{7B4C0B1A-8E3B-45D4-9CC8-28E9B734CD20}" type="sibTrans" cxnId="{AB2162BF-1C57-448C-8460-47CAC3D9BC4B}">
      <dgm:prSet/>
      <dgm:spPr/>
      <dgm:t>
        <a:bodyPr/>
        <a:lstStyle/>
        <a:p>
          <a:endParaRPr lang="en-US"/>
        </a:p>
      </dgm:t>
    </dgm:pt>
    <dgm:pt modelId="{09D860EA-B428-4019-9FC8-CD9ED296E0C8}">
      <dgm:prSet/>
      <dgm:spPr/>
      <dgm:t>
        <a:bodyPr/>
        <a:lstStyle/>
        <a:p>
          <a:r>
            <a:rPr lang="en-US"/>
            <a:t>Generate word embeddings using BERT – Fine tuning on target dataset</a:t>
          </a:r>
        </a:p>
      </dgm:t>
    </dgm:pt>
    <dgm:pt modelId="{D9651C99-DD2E-4F59-AD13-8E67F67B3D93}" type="parTrans" cxnId="{8803FCB7-1E72-48E3-AAE9-7FD4DBCF98FE}">
      <dgm:prSet/>
      <dgm:spPr/>
      <dgm:t>
        <a:bodyPr/>
        <a:lstStyle/>
        <a:p>
          <a:endParaRPr lang="en-US"/>
        </a:p>
      </dgm:t>
    </dgm:pt>
    <dgm:pt modelId="{F0A16678-9738-4F0D-9C47-1C71AEB93A78}" type="sibTrans" cxnId="{8803FCB7-1E72-48E3-AAE9-7FD4DBCF98FE}">
      <dgm:prSet/>
      <dgm:spPr/>
      <dgm:t>
        <a:bodyPr/>
        <a:lstStyle/>
        <a:p>
          <a:endParaRPr lang="en-US"/>
        </a:p>
      </dgm:t>
    </dgm:pt>
    <dgm:pt modelId="{8B835764-8BD2-4C16-A5BA-5FDDBF60009B}">
      <dgm:prSet/>
      <dgm:spPr/>
      <dgm:t>
        <a:bodyPr/>
        <a:lstStyle/>
        <a:p>
          <a:r>
            <a:rPr lang="en-US"/>
            <a:t>Perform</a:t>
          </a:r>
        </a:p>
      </dgm:t>
    </dgm:pt>
    <dgm:pt modelId="{188A083B-702F-4F9D-BCBC-42A7848A5183}" type="parTrans" cxnId="{4E2632CB-6F1F-4C1C-B9A4-B96A07787EF5}">
      <dgm:prSet/>
      <dgm:spPr/>
      <dgm:t>
        <a:bodyPr/>
        <a:lstStyle/>
        <a:p>
          <a:endParaRPr lang="en-US"/>
        </a:p>
      </dgm:t>
    </dgm:pt>
    <dgm:pt modelId="{FEF20ECF-F865-4065-910B-1AB583519B06}" type="sibTrans" cxnId="{4E2632CB-6F1F-4C1C-B9A4-B96A07787EF5}">
      <dgm:prSet/>
      <dgm:spPr/>
      <dgm:t>
        <a:bodyPr/>
        <a:lstStyle/>
        <a:p>
          <a:endParaRPr lang="en-US"/>
        </a:p>
      </dgm:t>
    </dgm:pt>
    <dgm:pt modelId="{72243538-3039-4737-B590-05A32CF36D47}">
      <dgm:prSet/>
      <dgm:spPr/>
      <dgm:t>
        <a:bodyPr/>
        <a:lstStyle/>
        <a:p>
          <a:r>
            <a:rPr lang="en-US"/>
            <a:t>Perform experiments using word embeddings only, then with descriptive features</a:t>
          </a:r>
        </a:p>
      </dgm:t>
    </dgm:pt>
    <dgm:pt modelId="{D02E5F40-6954-44E9-8326-0CCC5F3679F9}" type="parTrans" cxnId="{9EEFD65A-5740-4D3A-A777-CDD4CBFB7663}">
      <dgm:prSet/>
      <dgm:spPr/>
      <dgm:t>
        <a:bodyPr/>
        <a:lstStyle/>
        <a:p>
          <a:endParaRPr lang="en-US"/>
        </a:p>
      </dgm:t>
    </dgm:pt>
    <dgm:pt modelId="{9EC6E785-81B7-46A0-B5FC-BE9C835F926E}" type="sibTrans" cxnId="{9EEFD65A-5740-4D3A-A777-CDD4CBFB7663}">
      <dgm:prSet/>
      <dgm:spPr/>
      <dgm:t>
        <a:bodyPr/>
        <a:lstStyle/>
        <a:p>
          <a:endParaRPr lang="en-US"/>
        </a:p>
      </dgm:t>
    </dgm:pt>
    <dgm:pt modelId="{279668E7-766C-4E91-A379-1E53AD262CC8}">
      <dgm:prSet/>
      <dgm:spPr/>
      <dgm:t>
        <a:bodyPr/>
        <a:lstStyle/>
        <a:p>
          <a:r>
            <a:rPr lang="en-US"/>
            <a:t>Repeat</a:t>
          </a:r>
        </a:p>
      </dgm:t>
    </dgm:pt>
    <dgm:pt modelId="{3A580855-8320-48E8-A691-E75F315DFD29}" type="parTrans" cxnId="{5B42C0F5-730A-4FB9-8755-4538A3BF1FC9}">
      <dgm:prSet/>
      <dgm:spPr/>
      <dgm:t>
        <a:bodyPr/>
        <a:lstStyle/>
        <a:p>
          <a:endParaRPr lang="en-US"/>
        </a:p>
      </dgm:t>
    </dgm:pt>
    <dgm:pt modelId="{4103C313-DAFB-4BE2-B6B6-270968457C94}" type="sibTrans" cxnId="{5B42C0F5-730A-4FB9-8755-4538A3BF1FC9}">
      <dgm:prSet/>
      <dgm:spPr/>
      <dgm:t>
        <a:bodyPr/>
        <a:lstStyle/>
        <a:p>
          <a:endParaRPr lang="en-US"/>
        </a:p>
      </dgm:t>
    </dgm:pt>
    <dgm:pt modelId="{F13508CB-A1A3-42F8-BEA5-A376898D180C}">
      <dgm:prSet/>
      <dgm:spPr/>
      <dgm:t>
        <a:bodyPr/>
        <a:lstStyle/>
        <a:p>
          <a:r>
            <a:rPr lang="en-US"/>
            <a:t>Repeat experiments with GPT2, GPT3.</a:t>
          </a:r>
        </a:p>
      </dgm:t>
    </dgm:pt>
    <dgm:pt modelId="{DEA5BF64-707A-4DE2-9DB0-AABC880D448C}" type="parTrans" cxnId="{1CC1C737-E423-41DD-A621-EFC1EFDDFFE8}">
      <dgm:prSet/>
      <dgm:spPr/>
      <dgm:t>
        <a:bodyPr/>
        <a:lstStyle/>
        <a:p>
          <a:endParaRPr lang="en-US"/>
        </a:p>
      </dgm:t>
    </dgm:pt>
    <dgm:pt modelId="{5E8EB2D8-3B8D-49EF-85C3-62515FB724C6}" type="sibTrans" cxnId="{1CC1C737-E423-41DD-A621-EFC1EFDDFFE8}">
      <dgm:prSet/>
      <dgm:spPr/>
      <dgm:t>
        <a:bodyPr/>
        <a:lstStyle/>
        <a:p>
          <a:endParaRPr lang="en-US"/>
        </a:p>
      </dgm:t>
    </dgm:pt>
    <dgm:pt modelId="{AA8D5CE5-6818-49B4-97D4-47CFDE804271}" type="pres">
      <dgm:prSet presAssocID="{01029D23-ECE1-463A-8D08-908EC36A5591}" presName="Name0" presStyleCnt="0">
        <dgm:presLayoutVars>
          <dgm:dir/>
          <dgm:animLvl val="lvl"/>
          <dgm:resizeHandles val="exact"/>
        </dgm:presLayoutVars>
      </dgm:prSet>
      <dgm:spPr/>
    </dgm:pt>
    <dgm:pt modelId="{C812E82A-4DD4-4AD3-93B3-A6B372A70498}" type="pres">
      <dgm:prSet presAssocID="{279668E7-766C-4E91-A379-1E53AD262CC8}" presName="boxAndChildren" presStyleCnt="0"/>
      <dgm:spPr/>
    </dgm:pt>
    <dgm:pt modelId="{3DEAD41F-AFCE-4B27-8D28-676DDC80BBBF}" type="pres">
      <dgm:prSet presAssocID="{279668E7-766C-4E91-A379-1E53AD262CC8}" presName="parentTextBox" presStyleLbl="alignNode1" presStyleIdx="0" presStyleCnt="4"/>
      <dgm:spPr/>
    </dgm:pt>
    <dgm:pt modelId="{9E8B49BB-73C3-4B44-B15B-FE47FFF85F2C}" type="pres">
      <dgm:prSet presAssocID="{279668E7-766C-4E91-A379-1E53AD262CC8}" presName="descendantBox" presStyleLbl="bgAccFollowNode1" presStyleIdx="0" presStyleCnt="4"/>
      <dgm:spPr/>
    </dgm:pt>
    <dgm:pt modelId="{0A72D4D3-E399-474D-908E-3F50832A4BD1}" type="pres">
      <dgm:prSet presAssocID="{FEF20ECF-F865-4065-910B-1AB583519B06}" presName="sp" presStyleCnt="0"/>
      <dgm:spPr/>
    </dgm:pt>
    <dgm:pt modelId="{BD6F38B7-1A35-47C8-B870-A7FE6ED6F4BE}" type="pres">
      <dgm:prSet presAssocID="{8B835764-8BD2-4C16-A5BA-5FDDBF60009B}" presName="arrowAndChildren" presStyleCnt="0"/>
      <dgm:spPr/>
    </dgm:pt>
    <dgm:pt modelId="{F32E822C-CA40-4A4B-997D-445009655350}" type="pres">
      <dgm:prSet presAssocID="{8B835764-8BD2-4C16-A5BA-5FDDBF60009B}" presName="parentTextArrow" presStyleLbl="node1" presStyleIdx="0" presStyleCnt="0"/>
      <dgm:spPr/>
    </dgm:pt>
    <dgm:pt modelId="{52F572FA-B168-42C9-83E4-E52332CC0F0E}" type="pres">
      <dgm:prSet presAssocID="{8B835764-8BD2-4C16-A5BA-5FDDBF60009B}" presName="arrow" presStyleLbl="alignNode1" presStyleIdx="1" presStyleCnt="4"/>
      <dgm:spPr/>
    </dgm:pt>
    <dgm:pt modelId="{A2A6FCA7-48B0-4A71-9022-E868EE5F2478}" type="pres">
      <dgm:prSet presAssocID="{8B835764-8BD2-4C16-A5BA-5FDDBF60009B}" presName="descendantArrow" presStyleLbl="bgAccFollowNode1" presStyleIdx="1" presStyleCnt="4"/>
      <dgm:spPr/>
    </dgm:pt>
    <dgm:pt modelId="{250944D7-66DF-4E67-8A4E-0E9D17E3EB2B}" type="pres">
      <dgm:prSet presAssocID="{7B4C0B1A-8E3B-45D4-9CC8-28E9B734CD20}" presName="sp" presStyleCnt="0"/>
      <dgm:spPr/>
    </dgm:pt>
    <dgm:pt modelId="{367D1AAA-505F-40E4-B77C-59931E3F599A}" type="pres">
      <dgm:prSet presAssocID="{853A249D-A2EA-4FC7-A18B-B36827F25C28}" presName="arrowAndChildren" presStyleCnt="0"/>
      <dgm:spPr/>
    </dgm:pt>
    <dgm:pt modelId="{3BFF85A7-4990-48A2-A170-30256AA5F1CC}" type="pres">
      <dgm:prSet presAssocID="{853A249D-A2EA-4FC7-A18B-B36827F25C28}" presName="parentTextArrow" presStyleLbl="node1" presStyleIdx="0" presStyleCnt="0"/>
      <dgm:spPr/>
    </dgm:pt>
    <dgm:pt modelId="{ACC022ED-B460-48BD-9977-C8DEEEFA2457}" type="pres">
      <dgm:prSet presAssocID="{853A249D-A2EA-4FC7-A18B-B36827F25C28}" presName="arrow" presStyleLbl="alignNode1" presStyleIdx="2" presStyleCnt="4"/>
      <dgm:spPr/>
    </dgm:pt>
    <dgm:pt modelId="{131971CD-0984-4E39-A8DB-3B4D66F97C0D}" type="pres">
      <dgm:prSet presAssocID="{853A249D-A2EA-4FC7-A18B-B36827F25C28}" presName="descendantArrow" presStyleLbl="bgAccFollowNode1" presStyleIdx="2" presStyleCnt="4"/>
      <dgm:spPr/>
    </dgm:pt>
    <dgm:pt modelId="{5679A260-CB99-4C46-B6BB-B7E9E8346258}" type="pres">
      <dgm:prSet presAssocID="{B1E07653-D168-47F8-9438-A9E79C17BA57}" presName="sp" presStyleCnt="0"/>
      <dgm:spPr/>
    </dgm:pt>
    <dgm:pt modelId="{B7C26ECB-0EA0-4655-A913-EC3E8D5D7E8B}" type="pres">
      <dgm:prSet presAssocID="{87224069-D691-4830-9A46-C191BDF24001}" presName="arrowAndChildren" presStyleCnt="0"/>
      <dgm:spPr/>
    </dgm:pt>
    <dgm:pt modelId="{3A9DC893-DAA0-4FF9-A585-35655EC25EBF}" type="pres">
      <dgm:prSet presAssocID="{87224069-D691-4830-9A46-C191BDF24001}" presName="parentTextArrow" presStyleLbl="node1" presStyleIdx="0" presStyleCnt="0"/>
      <dgm:spPr/>
    </dgm:pt>
    <dgm:pt modelId="{7C048286-B543-4BA6-B9AD-D2A4F05332F9}" type="pres">
      <dgm:prSet presAssocID="{87224069-D691-4830-9A46-C191BDF24001}" presName="arrow" presStyleLbl="alignNode1" presStyleIdx="3" presStyleCnt="4"/>
      <dgm:spPr/>
    </dgm:pt>
    <dgm:pt modelId="{C20EBF91-A05C-4C9C-91DF-6EFFA249520D}" type="pres">
      <dgm:prSet presAssocID="{87224069-D691-4830-9A46-C191BDF24001}" presName="descendantArrow" presStyleLbl="bgAccFollowNode1" presStyleIdx="3" presStyleCnt="4"/>
      <dgm:spPr/>
    </dgm:pt>
  </dgm:ptLst>
  <dgm:cxnLst>
    <dgm:cxn modelId="{9EAA2419-F07D-48E8-AF09-06C91FA03E00}" type="presOf" srcId="{87224069-D691-4830-9A46-C191BDF24001}" destId="{7C048286-B543-4BA6-B9AD-D2A4F05332F9}" srcOrd="1" destOrd="0" presId="urn:microsoft.com/office/officeart/2016/7/layout/VerticalDownArrowProcess"/>
    <dgm:cxn modelId="{E5D9DE28-378F-499D-BB67-7EB2CDA76AF5}" type="presOf" srcId="{09D860EA-B428-4019-9FC8-CD9ED296E0C8}" destId="{131971CD-0984-4E39-A8DB-3B4D66F97C0D}" srcOrd="0" destOrd="0" presId="urn:microsoft.com/office/officeart/2016/7/layout/VerticalDownArrowProcess"/>
    <dgm:cxn modelId="{139D4A36-22DB-4950-B903-695BE16B1F40}" type="presOf" srcId="{8B835764-8BD2-4C16-A5BA-5FDDBF60009B}" destId="{F32E822C-CA40-4A4B-997D-445009655350}" srcOrd="0" destOrd="0" presId="urn:microsoft.com/office/officeart/2016/7/layout/VerticalDownArrowProcess"/>
    <dgm:cxn modelId="{1CC1C737-E423-41DD-A621-EFC1EFDDFFE8}" srcId="{279668E7-766C-4E91-A379-1E53AD262CC8}" destId="{F13508CB-A1A3-42F8-BEA5-A376898D180C}" srcOrd="0" destOrd="0" parTransId="{DEA5BF64-707A-4DE2-9DB0-AABC880D448C}" sibTransId="{5E8EB2D8-3B8D-49EF-85C3-62515FB724C6}"/>
    <dgm:cxn modelId="{E2A6A238-9665-4386-8DF4-B804E67D2DA0}" type="presOf" srcId="{853A249D-A2EA-4FC7-A18B-B36827F25C28}" destId="{ACC022ED-B460-48BD-9977-C8DEEEFA2457}" srcOrd="1" destOrd="0" presId="urn:microsoft.com/office/officeart/2016/7/layout/VerticalDownArrowProcess"/>
    <dgm:cxn modelId="{0DF9C864-A42F-40EE-8A08-125FAEA52E55}" srcId="{87224069-D691-4830-9A46-C191BDF24001}" destId="{E09A9EEB-2A7C-4BC0-A8D0-F16EEF8DD802}" srcOrd="0" destOrd="0" parTransId="{56E8CF63-45A1-4F83-9D78-D52D72F814CF}" sibTransId="{DCA97863-79EF-4831-AC03-A758799D5178}"/>
    <dgm:cxn modelId="{BE6D284C-8194-41C4-A3C0-0EA44AF70E30}" srcId="{E09A9EEB-2A7C-4BC0-A8D0-F16EEF8DD802}" destId="{F5585903-CA78-4E4B-8111-59BD31BA959E}" srcOrd="0" destOrd="0" parTransId="{999CF726-FE01-41CF-83B7-DED16EFC1657}" sibTransId="{FC912628-75E2-4A2B-88EC-9E2D3AF7877D}"/>
    <dgm:cxn modelId="{60F2CB74-84F6-46BD-9E3E-C4FA0C600DEE}" type="presOf" srcId="{E09A9EEB-2A7C-4BC0-A8D0-F16EEF8DD802}" destId="{C20EBF91-A05C-4C9C-91DF-6EFFA249520D}" srcOrd="0" destOrd="0" presId="urn:microsoft.com/office/officeart/2016/7/layout/VerticalDownArrowProcess"/>
    <dgm:cxn modelId="{77D94777-47A9-4AC8-ABAF-3C0B8B86115C}" type="presOf" srcId="{8B835764-8BD2-4C16-A5BA-5FDDBF60009B}" destId="{52F572FA-B168-42C9-83E4-E52332CC0F0E}" srcOrd="1" destOrd="0" presId="urn:microsoft.com/office/officeart/2016/7/layout/VerticalDownArrowProcess"/>
    <dgm:cxn modelId="{CF323A58-C7E2-40C1-9773-7EE763C34494}" type="presOf" srcId="{01029D23-ECE1-463A-8D08-908EC36A5591}" destId="{AA8D5CE5-6818-49B4-97D4-47CFDE804271}" srcOrd="0" destOrd="0" presId="urn:microsoft.com/office/officeart/2016/7/layout/VerticalDownArrowProcess"/>
    <dgm:cxn modelId="{DA4D3C7A-1B1D-475C-9C20-026853E75CB4}" type="presOf" srcId="{F5585903-CA78-4E4B-8111-59BD31BA959E}" destId="{C20EBF91-A05C-4C9C-91DF-6EFFA249520D}" srcOrd="0" destOrd="1" presId="urn:microsoft.com/office/officeart/2016/7/layout/VerticalDownArrowProcess"/>
    <dgm:cxn modelId="{9EEFD65A-5740-4D3A-A777-CDD4CBFB7663}" srcId="{8B835764-8BD2-4C16-A5BA-5FDDBF60009B}" destId="{72243538-3039-4737-B590-05A32CF36D47}" srcOrd="0" destOrd="0" parTransId="{D02E5F40-6954-44E9-8326-0CCC5F3679F9}" sibTransId="{9EC6E785-81B7-46A0-B5FC-BE9C835F926E}"/>
    <dgm:cxn modelId="{C310E892-64A2-4A5E-B57C-FFF4B68354C9}" type="presOf" srcId="{F13508CB-A1A3-42F8-BEA5-A376898D180C}" destId="{9E8B49BB-73C3-4B44-B15B-FE47FFF85F2C}" srcOrd="0" destOrd="0" presId="urn:microsoft.com/office/officeart/2016/7/layout/VerticalDownArrowProcess"/>
    <dgm:cxn modelId="{2D69DB95-6570-436D-9F41-AD19C469C094}" type="presOf" srcId="{87224069-D691-4830-9A46-C191BDF24001}" destId="{3A9DC893-DAA0-4FF9-A585-35655EC25EBF}" srcOrd="0" destOrd="0" presId="urn:microsoft.com/office/officeart/2016/7/layout/VerticalDownArrowProcess"/>
    <dgm:cxn modelId="{4BE838B3-4CD2-4FD5-BC7B-147ABA568783}" type="presOf" srcId="{72243538-3039-4737-B590-05A32CF36D47}" destId="{A2A6FCA7-48B0-4A71-9022-E868EE5F2478}" srcOrd="0" destOrd="0" presId="urn:microsoft.com/office/officeart/2016/7/layout/VerticalDownArrowProcess"/>
    <dgm:cxn modelId="{8803FCB7-1E72-48E3-AAE9-7FD4DBCF98FE}" srcId="{853A249D-A2EA-4FC7-A18B-B36827F25C28}" destId="{09D860EA-B428-4019-9FC8-CD9ED296E0C8}" srcOrd="0" destOrd="0" parTransId="{D9651C99-DD2E-4F59-AD13-8E67F67B3D93}" sibTransId="{F0A16678-9738-4F0D-9C47-1C71AEB93A78}"/>
    <dgm:cxn modelId="{AB2162BF-1C57-448C-8460-47CAC3D9BC4B}" srcId="{01029D23-ECE1-463A-8D08-908EC36A5591}" destId="{853A249D-A2EA-4FC7-A18B-B36827F25C28}" srcOrd="1" destOrd="0" parTransId="{55A12271-AEEB-40AB-9DB3-55C4F68AFE9D}" sibTransId="{7B4C0B1A-8E3B-45D4-9CC8-28E9B734CD20}"/>
    <dgm:cxn modelId="{4E2632CB-6F1F-4C1C-B9A4-B96A07787EF5}" srcId="{01029D23-ECE1-463A-8D08-908EC36A5591}" destId="{8B835764-8BD2-4C16-A5BA-5FDDBF60009B}" srcOrd="2" destOrd="0" parTransId="{188A083B-702F-4F9D-BCBC-42A7848A5183}" sibTransId="{FEF20ECF-F865-4065-910B-1AB583519B06}"/>
    <dgm:cxn modelId="{A1E3CBE1-84EA-4322-9227-1B63D8B78219}" type="presOf" srcId="{279668E7-766C-4E91-A379-1E53AD262CC8}" destId="{3DEAD41F-AFCE-4B27-8D28-676DDC80BBBF}" srcOrd="0" destOrd="0" presId="urn:microsoft.com/office/officeart/2016/7/layout/VerticalDownArrowProcess"/>
    <dgm:cxn modelId="{F28243E7-0B56-41ED-9F8A-7F31A436B929}" srcId="{01029D23-ECE1-463A-8D08-908EC36A5591}" destId="{87224069-D691-4830-9A46-C191BDF24001}" srcOrd="0" destOrd="0" parTransId="{07B69426-EDCC-4D0D-B6CF-F5A9CD5E730D}" sibTransId="{B1E07653-D168-47F8-9438-A9E79C17BA57}"/>
    <dgm:cxn modelId="{5B42C0F5-730A-4FB9-8755-4538A3BF1FC9}" srcId="{01029D23-ECE1-463A-8D08-908EC36A5591}" destId="{279668E7-766C-4E91-A379-1E53AD262CC8}" srcOrd="3" destOrd="0" parTransId="{3A580855-8320-48E8-A691-E75F315DFD29}" sibTransId="{4103C313-DAFB-4BE2-B6B6-270968457C94}"/>
    <dgm:cxn modelId="{699F91F7-F68D-4319-BB70-F35E6CB6F1E7}" type="presOf" srcId="{853A249D-A2EA-4FC7-A18B-B36827F25C28}" destId="{3BFF85A7-4990-48A2-A170-30256AA5F1CC}" srcOrd="0" destOrd="0" presId="urn:microsoft.com/office/officeart/2016/7/layout/VerticalDownArrowProcess"/>
    <dgm:cxn modelId="{7EC37667-0DF2-4BF2-B1BF-F399C0FA9EBB}" type="presParOf" srcId="{AA8D5CE5-6818-49B4-97D4-47CFDE804271}" destId="{C812E82A-4DD4-4AD3-93B3-A6B372A70498}" srcOrd="0" destOrd="0" presId="urn:microsoft.com/office/officeart/2016/7/layout/VerticalDownArrowProcess"/>
    <dgm:cxn modelId="{1FC58680-E6F2-46DD-8962-631D3E05353B}" type="presParOf" srcId="{C812E82A-4DD4-4AD3-93B3-A6B372A70498}" destId="{3DEAD41F-AFCE-4B27-8D28-676DDC80BBBF}" srcOrd="0" destOrd="0" presId="urn:microsoft.com/office/officeart/2016/7/layout/VerticalDownArrowProcess"/>
    <dgm:cxn modelId="{ADBA1F60-B2A8-451A-A1BD-1E29B5C3E8D2}" type="presParOf" srcId="{C812E82A-4DD4-4AD3-93B3-A6B372A70498}" destId="{9E8B49BB-73C3-4B44-B15B-FE47FFF85F2C}" srcOrd="1" destOrd="0" presId="urn:microsoft.com/office/officeart/2016/7/layout/VerticalDownArrowProcess"/>
    <dgm:cxn modelId="{5D3F3F33-90BE-4CD8-B7CA-CDC86376AAA0}" type="presParOf" srcId="{AA8D5CE5-6818-49B4-97D4-47CFDE804271}" destId="{0A72D4D3-E399-474D-908E-3F50832A4BD1}" srcOrd="1" destOrd="0" presId="urn:microsoft.com/office/officeart/2016/7/layout/VerticalDownArrowProcess"/>
    <dgm:cxn modelId="{AEDC1137-29C5-4D68-A10F-6A2B63332EDC}" type="presParOf" srcId="{AA8D5CE5-6818-49B4-97D4-47CFDE804271}" destId="{BD6F38B7-1A35-47C8-B870-A7FE6ED6F4BE}" srcOrd="2" destOrd="0" presId="urn:microsoft.com/office/officeart/2016/7/layout/VerticalDownArrowProcess"/>
    <dgm:cxn modelId="{6E95E777-0B9F-4C2A-81E6-72C9A4C43573}" type="presParOf" srcId="{BD6F38B7-1A35-47C8-B870-A7FE6ED6F4BE}" destId="{F32E822C-CA40-4A4B-997D-445009655350}" srcOrd="0" destOrd="0" presId="urn:microsoft.com/office/officeart/2016/7/layout/VerticalDownArrowProcess"/>
    <dgm:cxn modelId="{930DE2B7-1A91-4F8C-B0C8-CBEDAD8580C6}" type="presParOf" srcId="{BD6F38B7-1A35-47C8-B870-A7FE6ED6F4BE}" destId="{52F572FA-B168-42C9-83E4-E52332CC0F0E}" srcOrd="1" destOrd="0" presId="urn:microsoft.com/office/officeart/2016/7/layout/VerticalDownArrowProcess"/>
    <dgm:cxn modelId="{B2A5487E-A976-4199-84CB-A489BA232C73}" type="presParOf" srcId="{BD6F38B7-1A35-47C8-B870-A7FE6ED6F4BE}" destId="{A2A6FCA7-48B0-4A71-9022-E868EE5F2478}" srcOrd="2" destOrd="0" presId="urn:microsoft.com/office/officeart/2016/7/layout/VerticalDownArrowProcess"/>
    <dgm:cxn modelId="{2D90A55C-7B29-4095-8F5D-5C94E6B72041}" type="presParOf" srcId="{AA8D5CE5-6818-49B4-97D4-47CFDE804271}" destId="{250944D7-66DF-4E67-8A4E-0E9D17E3EB2B}" srcOrd="3" destOrd="0" presId="urn:microsoft.com/office/officeart/2016/7/layout/VerticalDownArrowProcess"/>
    <dgm:cxn modelId="{50188596-5588-454C-9F00-333039FBA3B6}" type="presParOf" srcId="{AA8D5CE5-6818-49B4-97D4-47CFDE804271}" destId="{367D1AAA-505F-40E4-B77C-59931E3F599A}" srcOrd="4" destOrd="0" presId="urn:microsoft.com/office/officeart/2016/7/layout/VerticalDownArrowProcess"/>
    <dgm:cxn modelId="{92DB4950-774A-4F13-ADF9-3353F1A92B63}" type="presParOf" srcId="{367D1AAA-505F-40E4-B77C-59931E3F599A}" destId="{3BFF85A7-4990-48A2-A170-30256AA5F1CC}" srcOrd="0" destOrd="0" presId="urn:microsoft.com/office/officeart/2016/7/layout/VerticalDownArrowProcess"/>
    <dgm:cxn modelId="{75E4BDD7-6C14-432F-85FD-8857925DCDCD}" type="presParOf" srcId="{367D1AAA-505F-40E4-B77C-59931E3F599A}" destId="{ACC022ED-B460-48BD-9977-C8DEEEFA2457}" srcOrd="1" destOrd="0" presId="urn:microsoft.com/office/officeart/2016/7/layout/VerticalDownArrowProcess"/>
    <dgm:cxn modelId="{ED8AEEEC-9E1C-4A5F-AA49-76BA78C10C46}" type="presParOf" srcId="{367D1AAA-505F-40E4-B77C-59931E3F599A}" destId="{131971CD-0984-4E39-A8DB-3B4D66F97C0D}" srcOrd="2" destOrd="0" presId="urn:microsoft.com/office/officeart/2016/7/layout/VerticalDownArrowProcess"/>
    <dgm:cxn modelId="{48D646F5-B725-449B-BB2B-E297B1CC12B8}" type="presParOf" srcId="{AA8D5CE5-6818-49B4-97D4-47CFDE804271}" destId="{5679A260-CB99-4C46-B6BB-B7E9E8346258}" srcOrd="5" destOrd="0" presId="urn:microsoft.com/office/officeart/2016/7/layout/VerticalDownArrowProcess"/>
    <dgm:cxn modelId="{35FFA15D-55BA-4546-A358-2105711260D9}" type="presParOf" srcId="{AA8D5CE5-6818-49B4-97D4-47CFDE804271}" destId="{B7C26ECB-0EA0-4655-A913-EC3E8D5D7E8B}" srcOrd="6" destOrd="0" presId="urn:microsoft.com/office/officeart/2016/7/layout/VerticalDownArrowProcess"/>
    <dgm:cxn modelId="{FC43CEA2-70BB-4F15-ABDF-FC8D366A62E6}" type="presParOf" srcId="{B7C26ECB-0EA0-4655-A913-EC3E8D5D7E8B}" destId="{3A9DC893-DAA0-4FF9-A585-35655EC25EBF}" srcOrd="0" destOrd="0" presId="urn:microsoft.com/office/officeart/2016/7/layout/VerticalDownArrowProcess"/>
    <dgm:cxn modelId="{17B82225-A8FE-4F17-81D5-A2FD806A253C}" type="presParOf" srcId="{B7C26ECB-0EA0-4655-A913-EC3E8D5D7E8B}" destId="{7C048286-B543-4BA6-B9AD-D2A4F05332F9}" srcOrd="1" destOrd="0" presId="urn:microsoft.com/office/officeart/2016/7/layout/VerticalDownArrowProcess"/>
    <dgm:cxn modelId="{D03886EA-FFF3-451C-BB35-C78E055E2BEC}" type="presParOf" srcId="{B7C26ECB-0EA0-4655-A913-EC3E8D5D7E8B}" destId="{C20EBF91-A05C-4C9C-91DF-6EFFA249520D}"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C0585-4C76-4192-A017-DDD3D125B554}">
      <dsp:nvSpPr>
        <dsp:cNvPr id="0" name=""/>
        <dsp:cNvSpPr/>
      </dsp:nvSpPr>
      <dsp:spPr>
        <a:xfrm>
          <a:off x="0" y="707092"/>
          <a:ext cx="10515600" cy="1305401"/>
        </a:xfrm>
        <a:prstGeom prst="roundRect">
          <a:avLst>
            <a:gd name="adj" fmla="val 10000"/>
          </a:avLst>
        </a:prstGeom>
        <a:solidFill>
          <a:schemeClr val="accent2">
            <a:hueOff val="0"/>
            <a:satOff val="0"/>
            <a:lumOff val="0"/>
            <a:alpha val="80000"/>
          </a:schemeClr>
        </a:solidFill>
        <a:ln>
          <a:noFill/>
        </a:ln>
        <a:effectLst/>
      </dsp:spPr>
      <dsp:style>
        <a:lnRef idx="0">
          <a:scrgbClr r="0" g="0" b="0"/>
        </a:lnRef>
        <a:fillRef idx="1">
          <a:scrgbClr r="0" g="0" b="0"/>
        </a:fillRef>
        <a:effectRef idx="0">
          <a:scrgbClr r="0" g="0" b="0"/>
        </a:effectRef>
        <a:fontRef idx="minor"/>
      </dsp:style>
    </dsp:sp>
    <dsp:sp modelId="{2FC806AB-C0FD-4B62-9847-0DF682D267C4}">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AB424-E874-4DBD-B533-C9E10B619843}">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GB" sz="2200" kern="1200" dirty="0"/>
            <a:t>Sentiment Analysis - </a:t>
          </a:r>
          <a:r>
            <a:rPr lang="en-US" sz="2200" kern="1200" dirty="0"/>
            <a:t>is the most common text classification tool that analyses an incoming message and tells whether the underlying sentiment is positive, negative our neutral.</a:t>
          </a:r>
        </a:p>
      </dsp:txBody>
      <dsp:txXfrm>
        <a:off x="1507738" y="707092"/>
        <a:ext cx="9007861" cy="1305401"/>
      </dsp:txXfrm>
    </dsp:sp>
    <dsp:sp modelId="{FBCA1D34-7246-4C67-8A31-4B1B41E4EE63}">
      <dsp:nvSpPr>
        <dsp:cNvPr id="0" name=""/>
        <dsp:cNvSpPr/>
      </dsp:nvSpPr>
      <dsp:spPr>
        <a:xfrm>
          <a:off x="0" y="2338844"/>
          <a:ext cx="10515600" cy="1305401"/>
        </a:xfrm>
        <a:prstGeom prst="roundRect">
          <a:avLst>
            <a:gd name="adj" fmla="val 10000"/>
          </a:avLst>
        </a:prstGeom>
        <a:solidFill>
          <a:schemeClr val="accent3">
            <a:hueOff val="0"/>
            <a:satOff val="0"/>
            <a:lumOff val="0"/>
            <a:alpha val="80000"/>
          </a:schemeClr>
        </a:solidFill>
        <a:ln>
          <a:noFill/>
        </a:ln>
        <a:effectLst/>
      </dsp:spPr>
      <dsp:style>
        <a:lnRef idx="0">
          <a:scrgbClr r="0" g="0" b="0"/>
        </a:lnRef>
        <a:fillRef idx="1">
          <a:scrgbClr r="0" g="0" b="0"/>
        </a:fillRef>
        <a:effectRef idx="0">
          <a:scrgbClr r="0" g="0" b="0"/>
        </a:effectRef>
        <a:fontRef idx="minor"/>
      </dsp:style>
    </dsp:sp>
    <dsp:sp modelId="{8048E39C-B9AF-4BA9-9293-E60188CA77DE}">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65250-F1A2-4BC9-BB74-0D0CAE7ABCA8}">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dirty="0"/>
            <a:t>Intent Analysis - steps up the game by analyzing the user’s intention behind a message and identifying whether it relates an opinion, news, marketing, complaint, suggestion, appreciation or query.</a:t>
          </a:r>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20873-E80D-4341-BFA7-456CA15760C9}">
      <dsp:nvSpPr>
        <dsp:cNvPr id="0" name=""/>
        <dsp:cNvSpPr/>
      </dsp:nvSpPr>
      <dsp:spPr>
        <a:xfrm>
          <a:off x="0" y="3283738"/>
          <a:ext cx="6830568" cy="215448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Comes in two flavours:</a:t>
          </a:r>
        </a:p>
      </dsp:txBody>
      <dsp:txXfrm>
        <a:off x="0" y="3283738"/>
        <a:ext cx="6830568" cy="1163423"/>
      </dsp:txXfrm>
    </dsp:sp>
    <dsp:sp modelId="{CFCBAEFE-04B1-4EAE-BBCB-50829056489C}">
      <dsp:nvSpPr>
        <dsp:cNvPr id="0" name=""/>
        <dsp:cNvSpPr/>
      </dsp:nvSpPr>
      <dsp:spPr>
        <a:xfrm>
          <a:off x="0" y="4404072"/>
          <a:ext cx="3415283" cy="99106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Extractive - picks up sentences directly from the document based on a scoring function to form a coherent summary.</a:t>
          </a:r>
        </a:p>
      </dsp:txBody>
      <dsp:txXfrm>
        <a:off x="0" y="4404072"/>
        <a:ext cx="3415283" cy="991064"/>
      </dsp:txXfrm>
    </dsp:sp>
    <dsp:sp modelId="{B800A115-8AAD-4A95-8133-8C019EA22D07}">
      <dsp:nvSpPr>
        <dsp:cNvPr id="0" name=""/>
        <dsp:cNvSpPr/>
      </dsp:nvSpPr>
      <dsp:spPr>
        <a:xfrm>
          <a:off x="3415284" y="4404072"/>
          <a:ext cx="3415283" cy="99106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Abstractive - aim at producing summary by interpreting the text using advanced natural language techniques in order to generate a new shorter text.</a:t>
          </a:r>
        </a:p>
      </dsp:txBody>
      <dsp:txXfrm>
        <a:off x="3415284" y="4404072"/>
        <a:ext cx="3415283" cy="991064"/>
      </dsp:txXfrm>
    </dsp:sp>
    <dsp:sp modelId="{D58D3E59-A90F-4430-807B-B676B40554D2}">
      <dsp:nvSpPr>
        <dsp:cNvPr id="0" name=""/>
        <dsp:cNvSpPr/>
      </dsp:nvSpPr>
      <dsp:spPr>
        <a:xfrm rot="10800000">
          <a:off x="0" y="2453"/>
          <a:ext cx="6830568" cy="3313602"/>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Summarization is the task of condensing a piece of text to a shorter version, reducing the size of the initial text while at the same time preserving key informational elements and the meaning of content.</a:t>
          </a:r>
        </a:p>
      </dsp:txBody>
      <dsp:txXfrm rot="10800000">
        <a:off x="0" y="2453"/>
        <a:ext cx="6830568" cy="2153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ECDC3-A041-4437-9B0E-DC91F1170700}">
      <dsp:nvSpPr>
        <dsp:cNvPr id="0" name=""/>
        <dsp:cNvSpPr/>
      </dsp:nvSpPr>
      <dsp:spPr>
        <a:xfrm>
          <a:off x="0" y="583114"/>
          <a:ext cx="10515600" cy="9833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Universal language model</a:t>
          </a:r>
          <a:endParaRPr lang="en-US" sz="4100" kern="1200"/>
        </a:p>
      </dsp:txBody>
      <dsp:txXfrm>
        <a:off x="48005" y="631119"/>
        <a:ext cx="10419590" cy="887374"/>
      </dsp:txXfrm>
    </dsp:sp>
    <dsp:sp modelId="{B3AD9B6C-342F-4EB4-8D45-B5A4B0DD7F9C}">
      <dsp:nvSpPr>
        <dsp:cNvPr id="0" name=""/>
        <dsp:cNvSpPr/>
      </dsp:nvSpPr>
      <dsp:spPr>
        <a:xfrm>
          <a:off x="0" y="1684579"/>
          <a:ext cx="10515600" cy="9833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Cross-lingual representations</a:t>
          </a:r>
          <a:endParaRPr lang="en-US" sz="4100" kern="1200"/>
        </a:p>
      </dsp:txBody>
      <dsp:txXfrm>
        <a:off x="48005" y="1732584"/>
        <a:ext cx="10419590" cy="887374"/>
      </dsp:txXfrm>
    </dsp:sp>
    <dsp:sp modelId="{E5A78AFB-08B2-456B-81AA-77FEC87BCB6B}">
      <dsp:nvSpPr>
        <dsp:cNvPr id="0" name=""/>
        <dsp:cNvSpPr/>
      </dsp:nvSpPr>
      <dsp:spPr>
        <a:xfrm>
          <a:off x="0" y="2786044"/>
          <a:ext cx="10515600" cy="98338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Incentives and skills for low resource languages</a:t>
          </a:r>
          <a:endParaRPr lang="en-US" sz="4100" kern="1200"/>
        </a:p>
      </dsp:txBody>
      <dsp:txXfrm>
        <a:off x="48005" y="2834049"/>
        <a:ext cx="10419590" cy="8873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BD730-0A90-4CD6-A360-FD624CA0740F}">
      <dsp:nvSpPr>
        <dsp:cNvPr id="0" name=""/>
        <dsp:cNvSpPr/>
      </dsp:nvSpPr>
      <dsp:spPr>
        <a:xfrm>
          <a:off x="0" y="299154"/>
          <a:ext cx="10515600" cy="17133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70FB2-CE37-4FC1-9C08-98883BDFF68F}">
      <dsp:nvSpPr>
        <dsp:cNvPr id="0" name=""/>
        <dsp:cNvSpPr/>
      </dsp:nvSpPr>
      <dsp:spPr>
        <a:xfrm>
          <a:off x="518285" y="684655"/>
          <a:ext cx="942336" cy="942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4229C-86D6-40C0-B8EE-457A03173BAF}">
      <dsp:nvSpPr>
        <dsp:cNvPr id="0" name=""/>
        <dsp:cNvSpPr/>
      </dsp:nvSpPr>
      <dsp:spPr>
        <a:xfrm>
          <a:off x="1978906" y="299154"/>
          <a:ext cx="8536693" cy="1713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328" tIns="181328" rIns="181328" bIns="181328" numCol="1" spcCol="1270" anchor="ctr" anchorCtr="0">
          <a:noAutofit/>
        </a:bodyPr>
        <a:lstStyle/>
        <a:p>
          <a:pPr marL="0" lvl="0" indent="0" algn="l" defTabSz="1244600">
            <a:lnSpc>
              <a:spcPct val="90000"/>
            </a:lnSpc>
            <a:spcBef>
              <a:spcPct val="0"/>
            </a:spcBef>
            <a:spcAft>
              <a:spcPct val="35000"/>
            </a:spcAft>
            <a:buNone/>
          </a:pPr>
          <a:r>
            <a:rPr lang="en-US" sz="2800" kern="1200" dirty="0"/>
            <a:t>Our current models are mostly based on recurrent neural networks, which cannot represent longer contexts well.</a:t>
          </a:r>
        </a:p>
      </dsp:txBody>
      <dsp:txXfrm>
        <a:off x="1978906" y="299154"/>
        <a:ext cx="8536693" cy="1713339"/>
      </dsp:txXfrm>
    </dsp:sp>
    <dsp:sp modelId="{612283D3-79BB-4DD2-8BBF-6A6157F0F31F}">
      <dsp:nvSpPr>
        <dsp:cNvPr id="0" name=""/>
        <dsp:cNvSpPr/>
      </dsp:nvSpPr>
      <dsp:spPr>
        <a:xfrm>
          <a:off x="0" y="2338844"/>
          <a:ext cx="10515600" cy="17133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85D6-A8FB-4345-B2DB-0DE3C4C97316}">
      <dsp:nvSpPr>
        <dsp:cNvPr id="0" name=""/>
        <dsp:cNvSpPr/>
      </dsp:nvSpPr>
      <dsp:spPr>
        <a:xfrm>
          <a:off x="518285" y="2724345"/>
          <a:ext cx="942336" cy="942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487CA-B95A-46AD-A325-A734E7CE3E65}">
      <dsp:nvSpPr>
        <dsp:cNvPr id="0" name=""/>
        <dsp:cNvSpPr/>
      </dsp:nvSpPr>
      <dsp:spPr>
        <a:xfrm>
          <a:off x="1978906" y="2338844"/>
          <a:ext cx="8536693" cy="1713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328" tIns="181328" rIns="181328" bIns="181328" numCol="1" spcCol="1270" anchor="ctr" anchorCtr="0">
          <a:noAutofit/>
        </a:bodyPr>
        <a:lstStyle/>
        <a:p>
          <a:pPr marL="0" lvl="0" indent="0" algn="l" defTabSz="1066800">
            <a:lnSpc>
              <a:spcPct val="90000"/>
            </a:lnSpc>
            <a:spcBef>
              <a:spcPct val="0"/>
            </a:spcBef>
            <a:spcAft>
              <a:spcPct val="35000"/>
            </a:spcAft>
            <a:buNone/>
          </a:pPr>
          <a:r>
            <a:rPr lang="en-GB" sz="2400" kern="1200" dirty="0"/>
            <a:t>“</a:t>
          </a:r>
          <a:r>
            <a:rPr lang="en-US" sz="2400" kern="1200" dirty="0"/>
            <a:t>The stream of work on graph-inspired RNNs is potentially promising, though has only seen modest improvements and has not been widely adopted due to them being much less straight-forward to train than a vanilla RNN.</a:t>
          </a:r>
          <a:r>
            <a:rPr lang="en-GB" sz="2400" kern="1200" dirty="0"/>
            <a:t>” Isabelle </a:t>
          </a:r>
          <a:r>
            <a:rPr lang="en-GB" sz="2400" kern="1200" dirty="0" err="1"/>
            <a:t>Augenstein</a:t>
          </a:r>
          <a:r>
            <a:rPr lang="en-GB" sz="2400" kern="1200" dirty="0"/>
            <a:t>.</a:t>
          </a:r>
          <a:endParaRPr lang="en-US" sz="2400" kern="1200" dirty="0"/>
        </a:p>
      </dsp:txBody>
      <dsp:txXfrm>
        <a:off x="1978906" y="2338844"/>
        <a:ext cx="8536693" cy="17133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9154E-723F-497D-9E06-504667426F78}">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AD1CA1-88EC-4121-B513-E4172B0CCE40}">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is the final hidden state produced from the encoder part of the model. It is calculated using the formula above.</a:t>
          </a:r>
        </a:p>
      </dsp:txBody>
      <dsp:txXfrm>
        <a:off x="0" y="2124"/>
        <a:ext cx="10515600" cy="1449029"/>
      </dsp:txXfrm>
    </dsp:sp>
    <dsp:sp modelId="{7080BC2F-5368-44F9-B7D9-95E951FF00A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044B00-5B4E-473B-B571-1976F4B621D1}">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vector aims to encapsulate the information for all input elements in order to help the decoder make accurate predictions.</a:t>
          </a:r>
        </a:p>
      </dsp:txBody>
      <dsp:txXfrm>
        <a:off x="0" y="1451154"/>
        <a:ext cx="10515600" cy="1449029"/>
      </dsp:txXfrm>
    </dsp:sp>
    <dsp:sp modelId="{4CD93BD6-40A2-41C3-98B0-B652AAF7E412}">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B517C-91F8-48C0-9E5A-0832CA7A8C9E}">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It acts as the initial hidden state of the decoder part of the model.</a:t>
          </a:r>
        </a:p>
      </dsp:txBody>
      <dsp:txXfrm>
        <a:off x="0" y="2900183"/>
        <a:ext cx="10515600" cy="1449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ABBD5-1180-40DF-8A2B-812F5E18E650}">
      <dsp:nvSpPr>
        <dsp:cNvPr id="0" name=""/>
        <dsp:cNvSpPr/>
      </dsp:nvSpPr>
      <dsp:spPr>
        <a:xfrm>
          <a:off x="0" y="2951"/>
          <a:ext cx="2606415" cy="14194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a:t>mHealth SMS interventions have gained popularity</a:t>
          </a:r>
          <a:endParaRPr lang="en-US" sz="1700" kern="1200"/>
        </a:p>
      </dsp:txBody>
      <dsp:txXfrm>
        <a:off x="69293" y="72244"/>
        <a:ext cx="2467829" cy="1280893"/>
      </dsp:txXfrm>
    </dsp:sp>
    <dsp:sp modelId="{07A97221-CA7B-4533-A9D6-267984C79A26}">
      <dsp:nvSpPr>
        <dsp:cNvPr id="0" name=""/>
        <dsp:cNvSpPr/>
      </dsp:nvSpPr>
      <dsp:spPr>
        <a:xfrm>
          <a:off x="0" y="1493404"/>
          <a:ext cx="2606415" cy="141947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a:t>Scaling such interventions is in much need to reach out to mass populations requiring health services</a:t>
          </a:r>
          <a:endParaRPr lang="en-US" sz="1700" kern="1200"/>
        </a:p>
      </dsp:txBody>
      <dsp:txXfrm>
        <a:off x="69293" y="1562697"/>
        <a:ext cx="2467829" cy="1280893"/>
      </dsp:txXfrm>
    </dsp:sp>
    <dsp:sp modelId="{A28B51F5-2841-4A7E-82EB-5EF2F207431C}">
      <dsp:nvSpPr>
        <dsp:cNvPr id="0" name=""/>
        <dsp:cNvSpPr/>
      </dsp:nvSpPr>
      <dsp:spPr>
        <a:xfrm rot="5400000">
          <a:off x="4355437" y="1376784"/>
          <a:ext cx="1135583" cy="463362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GB" sz="1300" kern="1200"/>
            <a:t>Response times</a:t>
          </a:r>
          <a:endParaRPr lang="en-US" sz="1300" kern="1200"/>
        </a:p>
        <a:p>
          <a:pPr marL="114300" lvl="1" indent="-114300" algn="l" defTabSz="577850">
            <a:lnSpc>
              <a:spcPct val="90000"/>
            </a:lnSpc>
            <a:spcBef>
              <a:spcPct val="0"/>
            </a:spcBef>
            <a:spcAft>
              <a:spcPct val="15000"/>
            </a:spcAft>
            <a:buChar char="•"/>
          </a:pPr>
          <a:r>
            <a:rPr lang="en-GB" sz="1300" kern="1200"/>
            <a:t>Streamlining staff to manageable levels</a:t>
          </a:r>
          <a:endParaRPr lang="en-US" sz="1300" kern="1200"/>
        </a:p>
      </dsp:txBody>
      <dsp:txXfrm rot="-5400000">
        <a:off x="2606416" y="3181241"/>
        <a:ext cx="4578192" cy="1024713"/>
      </dsp:txXfrm>
    </dsp:sp>
    <dsp:sp modelId="{4DF51165-D262-45A1-AF62-82F653C17250}">
      <dsp:nvSpPr>
        <dsp:cNvPr id="0" name=""/>
        <dsp:cNvSpPr/>
      </dsp:nvSpPr>
      <dsp:spPr>
        <a:xfrm>
          <a:off x="0" y="2983858"/>
          <a:ext cx="2606415" cy="141947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a:t>Main challenge with scaling is how to manage volumes of incoming messages</a:t>
          </a:r>
          <a:endParaRPr lang="en-US" sz="1700" kern="1200"/>
        </a:p>
      </dsp:txBody>
      <dsp:txXfrm>
        <a:off x="69293" y="3053151"/>
        <a:ext cx="2467829" cy="1280893"/>
      </dsp:txXfrm>
    </dsp:sp>
    <dsp:sp modelId="{26FCEE0E-A715-4C0A-8849-337F9BD65742}">
      <dsp:nvSpPr>
        <dsp:cNvPr id="0" name=""/>
        <dsp:cNvSpPr/>
      </dsp:nvSpPr>
      <dsp:spPr>
        <a:xfrm rot="5400000">
          <a:off x="4355437" y="2867238"/>
          <a:ext cx="1135583" cy="463362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GB" sz="1300" kern="1200"/>
            <a:t>Predict urgency for incoming SMS message to improve response times</a:t>
          </a:r>
          <a:endParaRPr lang="en-US" sz="1300" kern="1200"/>
        </a:p>
        <a:p>
          <a:pPr marL="114300" lvl="1" indent="-114300" algn="l" defTabSz="577850">
            <a:lnSpc>
              <a:spcPct val="90000"/>
            </a:lnSpc>
            <a:spcBef>
              <a:spcPct val="0"/>
            </a:spcBef>
            <a:spcAft>
              <a:spcPct val="15000"/>
            </a:spcAft>
            <a:buChar char="•"/>
          </a:pPr>
          <a:r>
            <a:rPr lang="en-GB" sz="1300" kern="1200"/>
            <a:t>Explore ways to provide retention of contextual meaning for meaningful classification and hence provide a “Triage Facility” for patient messages.</a:t>
          </a:r>
          <a:endParaRPr lang="en-US" sz="1300" kern="1200"/>
        </a:p>
      </dsp:txBody>
      <dsp:txXfrm rot="-5400000">
        <a:off x="2606416" y="4671695"/>
        <a:ext cx="4578192" cy="1024713"/>
      </dsp:txXfrm>
    </dsp:sp>
    <dsp:sp modelId="{05D38202-E20B-45EE-95B0-6FE36354ED45}">
      <dsp:nvSpPr>
        <dsp:cNvPr id="0" name=""/>
        <dsp:cNvSpPr/>
      </dsp:nvSpPr>
      <dsp:spPr>
        <a:xfrm>
          <a:off x="0" y="4474312"/>
          <a:ext cx="2606415" cy="14194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a:t>We investigate machine learning approaches to: -</a:t>
          </a:r>
          <a:endParaRPr lang="en-US" sz="1700" kern="1200"/>
        </a:p>
      </dsp:txBody>
      <dsp:txXfrm>
        <a:off x="69293" y="4543605"/>
        <a:ext cx="2467829" cy="12808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11097-F4D9-4773-9985-D1DB53D3ECB8}">
      <dsp:nvSpPr>
        <dsp:cNvPr id="0" name=""/>
        <dsp:cNvSpPr/>
      </dsp:nvSpPr>
      <dsp:spPr>
        <a:xfrm>
          <a:off x="0" y="0"/>
          <a:ext cx="3286125" cy="435254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00100">
            <a:lnSpc>
              <a:spcPct val="90000"/>
            </a:lnSpc>
            <a:spcBef>
              <a:spcPct val="0"/>
            </a:spcBef>
            <a:spcAft>
              <a:spcPct val="35000"/>
            </a:spcAft>
            <a:buNone/>
          </a:pPr>
          <a:r>
            <a:rPr lang="en-GB" sz="1800" kern="1200"/>
            <a:t>Examine word embedding algorithms in text representation for formulation of very rich representations from combined text messages of the same context and source. </a:t>
          </a:r>
          <a:endParaRPr lang="en-US" sz="1800" kern="1200"/>
        </a:p>
      </dsp:txBody>
      <dsp:txXfrm>
        <a:off x="0" y="1653966"/>
        <a:ext cx="3286125" cy="2611526"/>
      </dsp:txXfrm>
    </dsp:sp>
    <dsp:sp modelId="{19195829-1624-43C8-B4FF-A743DC2E4BB9}">
      <dsp:nvSpPr>
        <dsp:cNvPr id="0" name=""/>
        <dsp:cNvSpPr/>
      </dsp:nvSpPr>
      <dsp:spPr>
        <a:xfrm>
          <a:off x="990180" y="435254"/>
          <a:ext cx="1305763" cy="13057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405" y="626479"/>
        <a:ext cx="923313" cy="923313"/>
      </dsp:txXfrm>
    </dsp:sp>
    <dsp:sp modelId="{D02096A7-A70F-4500-AB37-7CE82CA56578}">
      <dsp:nvSpPr>
        <dsp:cNvPr id="0" name=""/>
        <dsp:cNvSpPr/>
      </dsp:nvSpPr>
      <dsp:spPr>
        <a:xfrm>
          <a:off x="0" y="4352472"/>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C0668-313C-4AC4-9190-2622E9209399}">
      <dsp:nvSpPr>
        <dsp:cNvPr id="0" name=""/>
        <dsp:cNvSpPr/>
      </dsp:nvSpPr>
      <dsp:spPr>
        <a:xfrm>
          <a:off x="3614737" y="0"/>
          <a:ext cx="3286125" cy="435254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00100">
            <a:lnSpc>
              <a:spcPct val="90000"/>
            </a:lnSpc>
            <a:spcBef>
              <a:spcPct val="0"/>
            </a:spcBef>
            <a:spcAft>
              <a:spcPct val="35000"/>
            </a:spcAft>
            <a:buNone/>
          </a:pPr>
          <a:r>
            <a:rPr lang="en-GB" sz="1800" kern="1200"/>
            <a:t>Classify patient response messages on a scale of urgency from most urgent to least urgent based on patient engagement.</a:t>
          </a:r>
          <a:endParaRPr lang="en-US" sz="1800" kern="1200"/>
        </a:p>
      </dsp:txBody>
      <dsp:txXfrm>
        <a:off x="3614737" y="1653966"/>
        <a:ext cx="3286125" cy="2611526"/>
      </dsp:txXfrm>
    </dsp:sp>
    <dsp:sp modelId="{12922624-0998-4743-A19B-0D6B0F26C182}">
      <dsp:nvSpPr>
        <dsp:cNvPr id="0" name=""/>
        <dsp:cNvSpPr/>
      </dsp:nvSpPr>
      <dsp:spPr>
        <a:xfrm>
          <a:off x="4604918" y="435254"/>
          <a:ext cx="1305763" cy="13057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143" y="626479"/>
        <a:ext cx="923313" cy="923313"/>
      </dsp:txXfrm>
    </dsp:sp>
    <dsp:sp modelId="{6DC60AB2-2A73-432D-9C95-84F58EAF5C1B}">
      <dsp:nvSpPr>
        <dsp:cNvPr id="0" name=""/>
        <dsp:cNvSpPr/>
      </dsp:nvSpPr>
      <dsp:spPr>
        <a:xfrm>
          <a:off x="3614737" y="4352472"/>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BEAA8-C198-4FD3-B45D-53942D683702}">
      <dsp:nvSpPr>
        <dsp:cNvPr id="0" name=""/>
        <dsp:cNvSpPr/>
      </dsp:nvSpPr>
      <dsp:spPr>
        <a:xfrm>
          <a:off x="7229475" y="0"/>
          <a:ext cx="3286125" cy="435254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00100">
            <a:lnSpc>
              <a:spcPct val="90000"/>
            </a:lnSpc>
            <a:spcBef>
              <a:spcPct val="0"/>
            </a:spcBef>
            <a:spcAft>
              <a:spcPct val="35000"/>
            </a:spcAft>
            <a:buNone/>
          </a:pPr>
          <a:r>
            <a:rPr lang="en-GB" sz="1800" kern="1200"/>
            <a:t>Demonstrate contextualized word embeddings provide a mechanistic approach for implementing natural language understanding algorithms.</a:t>
          </a:r>
          <a:endParaRPr lang="en-US" sz="1800" kern="1200"/>
        </a:p>
      </dsp:txBody>
      <dsp:txXfrm>
        <a:off x="7229475" y="1653966"/>
        <a:ext cx="3286125" cy="2611526"/>
      </dsp:txXfrm>
    </dsp:sp>
    <dsp:sp modelId="{F22ABB53-D2B9-444A-A0C2-423F891CC1B8}">
      <dsp:nvSpPr>
        <dsp:cNvPr id="0" name=""/>
        <dsp:cNvSpPr/>
      </dsp:nvSpPr>
      <dsp:spPr>
        <a:xfrm>
          <a:off x="8219655" y="435254"/>
          <a:ext cx="1305763" cy="130576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0880" y="626479"/>
        <a:ext cx="923313" cy="923313"/>
      </dsp:txXfrm>
    </dsp:sp>
    <dsp:sp modelId="{25557E59-212F-4976-BA59-404A21D53EE0}">
      <dsp:nvSpPr>
        <dsp:cNvPr id="0" name=""/>
        <dsp:cNvSpPr/>
      </dsp:nvSpPr>
      <dsp:spPr>
        <a:xfrm>
          <a:off x="7229475" y="4352472"/>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AD41F-AFCE-4B27-8D28-676DDC80BBBF}">
      <dsp:nvSpPr>
        <dsp:cNvPr id="0" name=""/>
        <dsp:cNvSpPr/>
      </dsp:nvSpPr>
      <dsp:spPr>
        <a:xfrm>
          <a:off x="0" y="4490921"/>
          <a:ext cx="1759346" cy="9825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9136" rIns="125125" bIns="199136" numCol="1" spcCol="1270" anchor="ctr" anchorCtr="0">
          <a:noAutofit/>
        </a:bodyPr>
        <a:lstStyle/>
        <a:p>
          <a:pPr marL="0" lvl="0" indent="0" algn="ctr" defTabSz="1244600">
            <a:lnSpc>
              <a:spcPct val="90000"/>
            </a:lnSpc>
            <a:spcBef>
              <a:spcPct val="0"/>
            </a:spcBef>
            <a:spcAft>
              <a:spcPct val="35000"/>
            </a:spcAft>
            <a:buNone/>
          </a:pPr>
          <a:r>
            <a:rPr lang="en-US" sz="2800" kern="1200"/>
            <a:t>Repeat</a:t>
          </a:r>
        </a:p>
      </dsp:txBody>
      <dsp:txXfrm>
        <a:off x="0" y="4490921"/>
        <a:ext cx="1759346" cy="982503"/>
      </dsp:txXfrm>
    </dsp:sp>
    <dsp:sp modelId="{9E8B49BB-73C3-4B44-B15B-FE47FFF85F2C}">
      <dsp:nvSpPr>
        <dsp:cNvPr id="0" name=""/>
        <dsp:cNvSpPr/>
      </dsp:nvSpPr>
      <dsp:spPr>
        <a:xfrm>
          <a:off x="1759346" y="4490921"/>
          <a:ext cx="5278040" cy="98250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15900" rIns="107064" bIns="215900" numCol="1" spcCol="1270" anchor="ctr" anchorCtr="0">
          <a:noAutofit/>
        </a:bodyPr>
        <a:lstStyle/>
        <a:p>
          <a:pPr marL="0" lvl="0" indent="0" algn="l" defTabSz="755650">
            <a:lnSpc>
              <a:spcPct val="90000"/>
            </a:lnSpc>
            <a:spcBef>
              <a:spcPct val="0"/>
            </a:spcBef>
            <a:spcAft>
              <a:spcPct val="35000"/>
            </a:spcAft>
            <a:buNone/>
          </a:pPr>
          <a:r>
            <a:rPr lang="en-US" sz="1700" kern="1200"/>
            <a:t>Repeat experiments with GPT2, GPT3.</a:t>
          </a:r>
        </a:p>
      </dsp:txBody>
      <dsp:txXfrm>
        <a:off x="1759346" y="4490921"/>
        <a:ext cx="5278040" cy="982503"/>
      </dsp:txXfrm>
    </dsp:sp>
    <dsp:sp modelId="{52F572FA-B168-42C9-83E4-E52332CC0F0E}">
      <dsp:nvSpPr>
        <dsp:cNvPr id="0" name=""/>
        <dsp:cNvSpPr/>
      </dsp:nvSpPr>
      <dsp:spPr>
        <a:xfrm rot="10800000">
          <a:off x="0" y="2994568"/>
          <a:ext cx="1759346" cy="1511090"/>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9136" rIns="125125" bIns="199136" numCol="1" spcCol="1270" anchor="ctr" anchorCtr="0">
          <a:noAutofit/>
        </a:bodyPr>
        <a:lstStyle/>
        <a:p>
          <a:pPr marL="0" lvl="0" indent="0" algn="ctr" defTabSz="1244600">
            <a:lnSpc>
              <a:spcPct val="90000"/>
            </a:lnSpc>
            <a:spcBef>
              <a:spcPct val="0"/>
            </a:spcBef>
            <a:spcAft>
              <a:spcPct val="35000"/>
            </a:spcAft>
            <a:buNone/>
          </a:pPr>
          <a:r>
            <a:rPr lang="en-US" sz="2800" kern="1200"/>
            <a:t>Perform</a:t>
          </a:r>
        </a:p>
      </dsp:txBody>
      <dsp:txXfrm rot="-10800000">
        <a:off x="0" y="2994568"/>
        <a:ext cx="1759346" cy="982209"/>
      </dsp:txXfrm>
    </dsp:sp>
    <dsp:sp modelId="{A2A6FCA7-48B0-4A71-9022-E868EE5F2478}">
      <dsp:nvSpPr>
        <dsp:cNvPr id="0" name=""/>
        <dsp:cNvSpPr/>
      </dsp:nvSpPr>
      <dsp:spPr>
        <a:xfrm>
          <a:off x="1759346" y="2994568"/>
          <a:ext cx="5278040" cy="9822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15900" rIns="107064" bIns="215900" numCol="1" spcCol="1270" anchor="ctr" anchorCtr="0">
          <a:noAutofit/>
        </a:bodyPr>
        <a:lstStyle/>
        <a:p>
          <a:pPr marL="0" lvl="0" indent="0" algn="l" defTabSz="755650">
            <a:lnSpc>
              <a:spcPct val="90000"/>
            </a:lnSpc>
            <a:spcBef>
              <a:spcPct val="0"/>
            </a:spcBef>
            <a:spcAft>
              <a:spcPct val="35000"/>
            </a:spcAft>
            <a:buNone/>
          </a:pPr>
          <a:r>
            <a:rPr lang="en-US" sz="1700" kern="1200"/>
            <a:t>Perform experiments using word embeddings only, then with descriptive features</a:t>
          </a:r>
        </a:p>
      </dsp:txBody>
      <dsp:txXfrm>
        <a:off x="1759346" y="2994568"/>
        <a:ext cx="5278040" cy="982209"/>
      </dsp:txXfrm>
    </dsp:sp>
    <dsp:sp modelId="{ACC022ED-B460-48BD-9977-C8DEEEFA2457}">
      <dsp:nvSpPr>
        <dsp:cNvPr id="0" name=""/>
        <dsp:cNvSpPr/>
      </dsp:nvSpPr>
      <dsp:spPr>
        <a:xfrm rot="10800000">
          <a:off x="0" y="1498214"/>
          <a:ext cx="1759346" cy="1511090"/>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9136" rIns="125125" bIns="199136" numCol="1" spcCol="1270" anchor="ctr" anchorCtr="0">
          <a:noAutofit/>
        </a:bodyPr>
        <a:lstStyle/>
        <a:p>
          <a:pPr marL="0" lvl="0" indent="0" algn="ctr" defTabSz="1244600">
            <a:lnSpc>
              <a:spcPct val="90000"/>
            </a:lnSpc>
            <a:spcBef>
              <a:spcPct val="0"/>
            </a:spcBef>
            <a:spcAft>
              <a:spcPct val="35000"/>
            </a:spcAft>
            <a:buNone/>
          </a:pPr>
          <a:r>
            <a:rPr lang="en-US" sz="2800" kern="1200"/>
            <a:t>Generate</a:t>
          </a:r>
        </a:p>
      </dsp:txBody>
      <dsp:txXfrm rot="-10800000">
        <a:off x="0" y="1498214"/>
        <a:ext cx="1759346" cy="982209"/>
      </dsp:txXfrm>
    </dsp:sp>
    <dsp:sp modelId="{131971CD-0984-4E39-A8DB-3B4D66F97C0D}">
      <dsp:nvSpPr>
        <dsp:cNvPr id="0" name=""/>
        <dsp:cNvSpPr/>
      </dsp:nvSpPr>
      <dsp:spPr>
        <a:xfrm>
          <a:off x="1759346" y="1498214"/>
          <a:ext cx="5278040" cy="98220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15900" rIns="107064" bIns="215900" numCol="1" spcCol="1270" anchor="ctr" anchorCtr="0">
          <a:noAutofit/>
        </a:bodyPr>
        <a:lstStyle/>
        <a:p>
          <a:pPr marL="0" lvl="0" indent="0" algn="l" defTabSz="755650">
            <a:lnSpc>
              <a:spcPct val="90000"/>
            </a:lnSpc>
            <a:spcBef>
              <a:spcPct val="0"/>
            </a:spcBef>
            <a:spcAft>
              <a:spcPct val="35000"/>
            </a:spcAft>
            <a:buNone/>
          </a:pPr>
          <a:r>
            <a:rPr lang="en-US" sz="1700" kern="1200"/>
            <a:t>Generate word embeddings using BERT – Fine tuning on target dataset</a:t>
          </a:r>
        </a:p>
      </dsp:txBody>
      <dsp:txXfrm>
        <a:off x="1759346" y="1498214"/>
        <a:ext cx="5278040" cy="982209"/>
      </dsp:txXfrm>
    </dsp:sp>
    <dsp:sp modelId="{7C048286-B543-4BA6-B9AD-D2A4F05332F9}">
      <dsp:nvSpPr>
        <dsp:cNvPr id="0" name=""/>
        <dsp:cNvSpPr/>
      </dsp:nvSpPr>
      <dsp:spPr>
        <a:xfrm rot="10800000">
          <a:off x="0" y="1861"/>
          <a:ext cx="1759346" cy="1511090"/>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9136" rIns="125125"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Document</a:t>
          </a:r>
        </a:p>
      </dsp:txBody>
      <dsp:txXfrm rot="-10800000">
        <a:off x="0" y="1861"/>
        <a:ext cx="1759346" cy="982209"/>
      </dsp:txXfrm>
    </dsp:sp>
    <dsp:sp modelId="{C20EBF91-A05C-4C9C-91DF-6EFFA249520D}">
      <dsp:nvSpPr>
        <dsp:cNvPr id="0" name=""/>
        <dsp:cNvSpPr/>
      </dsp:nvSpPr>
      <dsp:spPr>
        <a:xfrm>
          <a:off x="1759346" y="1861"/>
          <a:ext cx="5278040" cy="98220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15900" rIns="107064" bIns="215900" numCol="1" spcCol="1270" anchor="t" anchorCtr="0">
          <a:noAutofit/>
        </a:bodyPr>
        <a:lstStyle/>
        <a:p>
          <a:pPr marL="0" lvl="0" indent="0" algn="l" defTabSz="755650">
            <a:lnSpc>
              <a:spcPct val="90000"/>
            </a:lnSpc>
            <a:spcBef>
              <a:spcPct val="0"/>
            </a:spcBef>
            <a:spcAft>
              <a:spcPct val="35000"/>
            </a:spcAft>
            <a:buNone/>
          </a:pPr>
          <a:r>
            <a:rPr lang="en-US" sz="1700" kern="1200" dirty="0"/>
            <a:t>Document labelled dataset using human domain experts</a:t>
          </a:r>
        </a:p>
        <a:p>
          <a:pPr marL="114300" lvl="1" indent="-114300" algn="l" defTabSz="577850">
            <a:lnSpc>
              <a:spcPct val="90000"/>
            </a:lnSpc>
            <a:spcBef>
              <a:spcPct val="0"/>
            </a:spcBef>
            <a:spcAft>
              <a:spcPct val="15000"/>
            </a:spcAft>
            <a:buChar char="•"/>
          </a:pPr>
          <a:r>
            <a:rPr lang="en-US" sz="1300" kern="1200"/>
            <a:t>Validate inter rater agreement using Fleiss Kappa score</a:t>
          </a:r>
        </a:p>
      </dsp:txBody>
      <dsp:txXfrm>
        <a:off x="1759346" y="1861"/>
        <a:ext cx="5278040" cy="9822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17285-BC36-413B-A4BB-D6AAB792EBB7}" type="datetimeFigureOut">
              <a:rPr lang="en-GB" smtClean="0"/>
              <a:t>03/10/2020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CFC81-8D3C-4812-BBAF-CBA7D94D4B15}" type="slidenum">
              <a:rPr lang="en-GB" smtClean="0"/>
              <a:t>‹#›</a:t>
            </a:fld>
            <a:endParaRPr lang="en-GB"/>
          </a:p>
        </p:txBody>
      </p:sp>
    </p:spTree>
    <p:extLst>
      <p:ext uri="{BB962C8B-B14F-4D97-AF65-F5344CB8AC3E}">
        <p14:creationId xmlns:p14="http://schemas.microsoft.com/office/powerpoint/2010/main" val="343736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901.00603"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arxiv.org/abs/1703.03129" TargetMode="External"/><Relationship Id="rId4" Type="http://schemas.openxmlformats.org/officeDocument/2006/relationships/hyperlink" Target="https://arxiv.org/abs/1612.03969"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3</a:t>
            </a:fld>
            <a:endParaRPr lang="en-GB"/>
          </a:p>
        </p:txBody>
      </p:sp>
    </p:spTree>
    <p:extLst>
      <p:ext uri="{BB962C8B-B14F-4D97-AF65-F5344CB8AC3E}">
        <p14:creationId xmlns:p14="http://schemas.microsoft.com/office/powerpoint/2010/main" val="2025034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18</a:t>
            </a:fld>
            <a:endParaRPr lang="en-GB"/>
          </a:p>
        </p:txBody>
      </p:sp>
    </p:spTree>
    <p:extLst>
      <p:ext uri="{BB962C8B-B14F-4D97-AF65-F5344CB8AC3E}">
        <p14:creationId xmlns:p14="http://schemas.microsoft.com/office/powerpoint/2010/main" val="2566237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Examples of Anaphora</a:t>
            </a:r>
          </a:p>
          <a:p>
            <a:r>
              <a:rPr lang="en-US" i="1" dirty="0"/>
              <a:t>I’m sick and tired of you letting me down. I’m sick and tired of you making me mad. And I’m sick and tired of you doing such silly things!</a:t>
            </a:r>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20</a:t>
            </a:fld>
            <a:endParaRPr lang="en-GB"/>
          </a:p>
        </p:txBody>
      </p:sp>
    </p:spTree>
    <p:extLst>
      <p:ext uri="{BB962C8B-B14F-4D97-AF65-F5344CB8AC3E}">
        <p14:creationId xmlns:p14="http://schemas.microsoft.com/office/powerpoint/2010/main" val="161457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a:t>
            </a:r>
            <a:r>
              <a:rPr lang="en-US" dirty="0"/>
              <a:t>Impose the </a:t>
            </a:r>
            <a:r>
              <a:rPr lang="en-US" i="1" dirty="0"/>
              <a:t>right</a:t>
            </a:r>
            <a:r>
              <a:rPr lang="en-US" dirty="0"/>
              <a:t> kind of innate structure, that enables systems to learn concepts efficiently at the right level of abstraction.</a:t>
            </a:r>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21</a:t>
            </a:fld>
            <a:endParaRPr lang="en-GB"/>
          </a:p>
        </p:txBody>
      </p:sp>
    </p:spTree>
    <p:extLst>
      <p:ext uri="{BB962C8B-B14F-4D97-AF65-F5344CB8AC3E}">
        <p14:creationId xmlns:p14="http://schemas.microsoft.com/office/powerpoint/2010/main" val="1484165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useful direction thus seems to be to develop methods that can represent context more effectively and are better able to keep track of relevant information while reading a document. Multi-document summarization and </a:t>
            </a:r>
            <a:r>
              <a:rPr lang="en-US" dirty="0">
                <a:hlinkClick r:id="rId3"/>
              </a:rPr>
              <a:t>multi-document question answering</a:t>
            </a:r>
            <a:r>
              <a:rPr lang="en-US" dirty="0"/>
              <a:t> are steps in this direction. Similarly, we can build on language models with improved </a:t>
            </a:r>
            <a:r>
              <a:rPr lang="en-US" dirty="0">
                <a:hlinkClick r:id="rId4"/>
              </a:rPr>
              <a:t>memory</a:t>
            </a:r>
            <a:r>
              <a:rPr lang="en-US" dirty="0"/>
              <a:t> and </a:t>
            </a:r>
            <a:r>
              <a:rPr lang="en-US" dirty="0">
                <a:hlinkClick r:id="rId5"/>
              </a:rPr>
              <a:t>lifelong learning</a:t>
            </a:r>
            <a:r>
              <a:rPr lang="en-US" dirty="0"/>
              <a:t> capabilities.</a:t>
            </a:r>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23</a:t>
            </a:fld>
            <a:endParaRPr lang="en-GB"/>
          </a:p>
        </p:txBody>
      </p:sp>
    </p:spTree>
    <p:extLst>
      <p:ext uri="{BB962C8B-B14F-4D97-AF65-F5344CB8AC3E}">
        <p14:creationId xmlns:p14="http://schemas.microsoft.com/office/powerpoint/2010/main" val="4248239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28</a:t>
            </a:fld>
            <a:endParaRPr lang="en-GB"/>
          </a:p>
        </p:txBody>
      </p:sp>
    </p:spTree>
    <p:extLst>
      <p:ext uri="{BB962C8B-B14F-4D97-AF65-F5344CB8AC3E}">
        <p14:creationId xmlns:p14="http://schemas.microsoft.com/office/powerpoint/2010/main" val="1062400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4E6046-815B-4B91-8671-C27D817FEFE1}" type="slidenum">
              <a:rPr lang="en-GB" smtClean="0"/>
              <a:t>33</a:t>
            </a:fld>
            <a:endParaRPr lang="en-GB"/>
          </a:p>
        </p:txBody>
      </p:sp>
    </p:spTree>
    <p:extLst>
      <p:ext uri="{BB962C8B-B14F-4D97-AF65-F5344CB8AC3E}">
        <p14:creationId xmlns:p14="http://schemas.microsoft.com/office/powerpoint/2010/main" val="29647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4E6046-815B-4B91-8671-C27D817FEFE1}" type="slidenum">
              <a:rPr lang="en-GB" smtClean="0"/>
              <a:t>37</a:t>
            </a:fld>
            <a:endParaRPr lang="en-GB"/>
          </a:p>
        </p:txBody>
      </p:sp>
    </p:spTree>
    <p:extLst>
      <p:ext uri="{BB962C8B-B14F-4D97-AF65-F5344CB8AC3E}">
        <p14:creationId xmlns:p14="http://schemas.microsoft.com/office/powerpoint/2010/main" val="4282707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decoders do not directly utilize the hidden states given by all encoders as input, but they have a way to choose the hidden state that best matches the current node. It does this by calculating the value score of each hidden state and using a softmax activation function over the scores, which amplifies the hidden state with the highest correlation and diminishes the less relevant hidden states. This scoring mechanism is done at each step of the decoders.</a:t>
            </a:r>
          </a:p>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38</a:t>
            </a:fld>
            <a:endParaRPr lang="en-GB"/>
          </a:p>
        </p:txBody>
      </p:sp>
    </p:spTree>
    <p:extLst>
      <p:ext uri="{BB962C8B-B14F-4D97-AF65-F5344CB8AC3E}">
        <p14:creationId xmlns:p14="http://schemas.microsoft.com/office/powerpoint/2010/main" val="1274679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BERT Model Input</a:t>
            </a:r>
          </a:p>
          <a:p>
            <a:pPr marL="228600" indent="-228600">
              <a:buAutoNum type="arabicPeriod"/>
            </a:pPr>
            <a:r>
              <a:rPr lang="en-GB" sz="1200" kern="1200" dirty="0">
                <a:solidFill>
                  <a:schemeClr val="tx1"/>
                </a:solidFill>
                <a:effectLst/>
                <a:latin typeface="+mn-lt"/>
                <a:ea typeface="+mn-ea"/>
                <a:cs typeface="+mn-cs"/>
              </a:rPr>
              <a:t>Token embeddings which represent the word vector where the first word is preceded by CLS flag. The flag can be used for subsequent classification tasks or ignored for non-classification tasks. </a:t>
            </a:r>
          </a:p>
          <a:p>
            <a:pPr marL="228600" indent="-228600">
              <a:buAutoNum type="arabicPeriod"/>
            </a:pPr>
            <a:r>
              <a:rPr lang="en-GB" sz="1200" kern="1200" dirty="0">
                <a:solidFill>
                  <a:schemeClr val="tx1"/>
                </a:solidFill>
                <a:effectLst/>
                <a:latin typeface="+mn-lt"/>
                <a:ea typeface="+mn-ea"/>
                <a:cs typeface="+mn-cs"/>
              </a:rPr>
              <a:t>Segment Embeddings which are used to distinguish between two sentences as sometimes the embedding could be a classification task with two input sentences.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a:solidFill>
                  <a:schemeClr val="tx1"/>
                </a:solidFill>
                <a:effectLst/>
                <a:latin typeface="+mn-lt"/>
                <a:ea typeface="+mn-ea"/>
                <a:cs typeface="+mn-cs"/>
              </a:rPr>
              <a:t>Position Embeddings that encode word order. Below is a visual representation of the Embeddings:</a:t>
            </a:r>
          </a:p>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504E6046-815B-4B91-8671-C27D817FEFE1}" type="slidenum">
              <a:rPr lang="en-GB" smtClean="0"/>
              <a:t>40</a:t>
            </a:fld>
            <a:endParaRPr lang="en-GB"/>
          </a:p>
        </p:txBody>
      </p:sp>
    </p:spTree>
    <p:extLst>
      <p:ext uri="{BB962C8B-B14F-4D97-AF65-F5344CB8AC3E}">
        <p14:creationId xmlns:p14="http://schemas.microsoft.com/office/powerpoint/2010/main" val="77493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BC0819-C5A7-43CB-9397-E3D6701EB6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74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4</a:t>
            </a:fld>
            <a:endParaRPr lang="en-GB"/>
          </a:p>
        </p:txBody>
      </p:sp>
    </p:spTree>
    <p:extLst>
      <p:ext uri="{BB962C8B-B14F-4D97-AF65-F5344CB8AC3E}">
        <p14:creationId xmlns:p14="http://schemas.microsoft.com/office/powerpoint/2010/main" val="2819448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BC0819-C5A7-43CB-9397-E3D6701EB6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037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BC0819-C5A7-43CB-9397-E3D6701EB61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8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60</a:t>
            </a:fld>
            <a:endParaRPr lang="en-GB"/>
          </a:p>
        </p:txBody>
      </p:sp>
    </p:spTree>
    <p:extLst>
      <p:ext uri="{BB962C8B-B14F-4D97-AF65-F5344CB8AC3E}">
        <p14:creationId xmlns:p14="http://schemas.microsoft.com/office/powerpoint/2010/main" val="518350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5</a:t>
            </a:fld>
            <a:endParaRPr lang="en-GB"/>
          </a:p>
        </p:txBody>
      </p:sp>
    </p:spTree>
    <p:extLst>
      <p:ext uri="{BB962C8B-B14F-4D97-AF65-F5344CB8AC3E}">
        <p14:creationId xmlns:p14="http://schemas.microsoft.com/office/powerpoint/2010/main" val="374394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6</a:t>
            </a:fld>
            <a:endParaRPr lang="en-GB"/>
          </a:p>
        </p:txBody>
      </p:sp>
    </p:spTree>
    <p:extLst>
      <p:ext uri="{BB962C8B-B14F-4D97-AF65-F5344CB8AC3E}">
        <p14:creationId xmlns:p14="http://schemas.microsoft.com/office/powerpoint/2010/main" val="68739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Comprehend Medical is a natural language processing service that makes it easy to use machine learning to extract relevant medical information from unstructured text. Using Amazon Comprehend Medical, you can quickly and accurately gather information, such as medical condition, medication, dosage, strength, and frequency from a variety of sources like doctors’ notes, clinical trial reports, and patient health records. Amazon Comprehend Medical can also link the detected information to medical ontologies such as ICD-10-CM or </a:t>
            </a:r>
            <a:r>
              <a:rPr lang="en-US" dirty="0" err="1"/>
              <a:t>RxNorm</a:t>
            </a:r>
            <a:r>
              <a:rPr lang="en-US" dirty="0"/>
              <a:t> so it can be used easily by downstream healthcare applications.</a:t>
            </a:r>
          </a:p>
          <a:p>
            <a:pPr marL="171450" indent="-171450">
              <a:buFontTx/>
              <a:buChar char="-"/>
            </a:pPr>
            <a:r>
              <a:rPr lang="en-GB" dirty="0"/>
              <a:t>Does Named Entity extraction for medical text such as clinical notes, clinical reports, patient health records.</a:t>
            </a:r>
          </a:p>
          <a:p>
            <a:pPr marL="171450" indent="-171450">
              <a:buFontTx/>
              <a:buChar char="-"/>
            </a:pPr>
            <a:r>
              <a:rPr lang="en-GB" dirty="0"/>
              <a:t>Also does Entity Relationships to extract useful information and link to medical ontologies for use by downstream healthcare applications.</a:t>
            </a:r>
          </a:p>
        </p:txBody>
      </p:sp>
      <p:sp>
        <p:nvSpPr>
          <p:cNvPr id="4" name="Slide Number Placeholder 3"/>
          <p:cNvSpPr>
            <a:spLocks noGrp="1"/>
          </p:cNvSpPr>
          <p:nvPr>
            <p:ph type="sldNum" sz="quarter" idx="5"/>
          </p:nvPr>
        </p:nvSpPr>
        <p:spPr/>
        <p:txBody>
          <a:bodyPr/>
          <a:lstStyle/>
          <a:p>
            <a:fld id="{222CFC81-8D3C-4812-BBAF-CBA7D94D4B15}" type="slidenum">
              <a:rPr lang="en-GB" smtClean="0"/>
              <a:t>8</a:t>
            </a:fld>
            <a:endParaRPr lang="en-GB"/>
          </a:p>
        </p:txBody>
      </p:sp>
    </p:spTree>
    <p:extLst>
      <p:ext uri="{BB962C8B-B14F-4D97-AF65-F5344CB8AC3E}">
        <p14:creationId xmlns:p14="http://schemas.microsoft.com/office/powerpoint/2010/main" val="272225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11</a:t>
            </a:fld>
            <a:endParaRPr lang="en-GB"/>
          </a:p>
        </p:txBody>
      </p:sp>
    </p:spTree>
    <p:extLst>
      <p:ext uri="{BB962C8B-B14F-4D97-AF65-F5344CB8AC3E}">
        <p14:creationId xmlns:p14="http://schemas.microsoft.com/office/powerpoint/2010/main" val="2297251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Abstractive methods take advantage of recent developments in deep learning. Since it can be regarded as a sequence mapping task where the source text should be mapped to the target summary, abstractive methods take advantage of the recent success of the sequence to sequence models. </a:t>
            </a:r>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12</a:t>
            </a:fld>
            <a:endParaRPr lang="en-GB"/>
          </a:p>
        </p:txBody>
      </p:sp>
    </p:spTree>
    <p:extLst>
      <p:ext uri="{BB962C8B-B14F-4D97-AF65-F5344CB8AC3E}">
        <p14:creationId xmlns:p14="http://schemas.microsoft.com/office/powerpoint/2010/main" val="285381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16</a:t>
            </a:fld>
            <a:endParaRPr lang="en-GB"/>
          </a:p>
        </p:txBody>
      </p:sp>
    </p:spTree>
    <p:extLst>
      <p:ext uri="{BB962C8B-B14F-4D97-AF65-F5344CB8AC3E}">
        <p14:creationId xmlns:p14="http://schemas.microsoft.com/office/powerpoint/2010/main" val="362467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CFC81-8D3C-4812-BBAF-CBA7D94D4B15}" type="slidenum">
              <a:rPr lang="en-GB" smtClean="0"/>
              <a:t>17</a:t>
            </a:fld>
            <a:endParaRPr lang="en-GB"/>
          </a:p>
        </p:txBody>
      </p:sp>
    </p:spTree>
    <p:extLst>
      <p:ext uri="{BB962C8B-B14F-4D97-AF65-F5344CB8AC3E}">
        <p14:creationId xmlns:p14="http://schemas.microsoft.com/office/powerpoint/2010/main" val="310105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BE55-049B-4E58-B905-C187C1658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385F5D-CD4A-4A61-A72C-AFBBB213F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594221A-32E3-4EB9-9479-8BAA587AE25B}"/>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E0B2F6BC-60B2-4C48-8024-ACED65C24F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B5F799-5CCE-469F-BE36-0EEE2DBA757D}"/>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165402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8A1E-C550-4112-AC6B-980502E6E73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4A99CC-5837-4D57-B56A-11DE08A738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165250-52F9-4137-ADA1-D1A650224FF5}"/>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CA6E8E17-C990-46C2-9CB9-A4D3B0C092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C66007-8DE9-4EF4-A0A4-27C1CA4F0732}"/>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339297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1F629-68E4-4D33-87D5-CF2541B0F9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E1839B5-F9EE-48A1-BABD-1BEDE85E98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1B01C1-B339-4BD1-AD9A-924CE33F3835}"/>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014E6DBF-36F3-48C7-AB10-3533675545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0B89BC-2230-49A6-A6B5-AC985D7B83B6}"/>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185865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99DE-452F-42F3-AD51-2A4D3C0ECB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278900-416A-4392-8094-1CCE366C6F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84239F-85CD-47B6-8EBF-D807C70A1653}"/>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98852019-0B16-47D9-93E2-3E7CE5B459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93F7D8-3CF3-42BF-9D86-1D5ADE63EB42}"/>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255482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F9B1-08D3-4D1E-885D-EF1E1EBFB8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13AF122-67C6-4095-AD29-A23AE23051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38D2A-966C-47EC-ABF2-E6A67DF5B9A9}"/>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A752F764-4339-49CC-9717-0844F3987C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C09DF5-FB7C-4BCC-84E4-4049F79E9823}"/>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35606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1D86-BBAE-4164-AC88-2189CBE8B5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CFA4E6-081E-45BE-BF0B-143696CFE2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204C355-5E73-4160-B83A-2BB2217FF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5CEFCD2-976C-48DE-8F69-60ADBDB46489}"/>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6" name="Footer Placeholder 5">
            <a:extLst>
              <a:ext uri="{FF2B5EF4-FFF2-40B4-BE49-F238E27FC236}">
                <a16:creationId xmlns:a16="http://schemas.microsoft.com/office/drawing/2014/main" id="{B10F1945-B538-400F-8E13-52FE71F87F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009CB3-7F84-4EA6-93BB-8DA754E06FF4}"/>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224666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71B9-D31C-4CB4-9B86-2AC0FC0C063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D3E487-6184-41E0-BA29-924805B3A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F1003-82F2-4F5C-8D1E-262D97CB09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D14C7A3-B08C-4580-A5FD-EB85B064E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A0C8-130A-4870-8361-523B320392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CED5520-2509-4C49-A336-32AB3232B717}"/>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8" name="Footer Placeholder 7">
            <a:extLst>
              <a:ext uri="{FF2B5EF4-FFF2-40B4-BE49-F238E27FC236}">
                <a16:creationId xmlns:a16="http://schemas.microsoft.com/office/drawing/2014/main" id="{6E849264-5C32-414B-8617-442F1674D1B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9F330A6-5589-4AA2-A76F-889CBE3833FB}"/>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377891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F1C3-9A51-4625-AF9D-B37B4D354D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E28586-5043-4713-92AA-2B984194BE51}"/>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4" name="Footer Placeholder 3">
            <a:extLst>
              <a:ext uri="{FF2B5EF4-FFF2-40B4-BE49-F238E27FC236}">
                <a16:creationId xmlns:a16="http://schemas.microsoft.com/office/drawing/2014/main" id="{FDDB323C-9DE7-45CB-A0D8-80680B8EDFD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1A42CE6-48BA-4BD3-8200-CDCCD743C9D4}"/>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335179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F823CB-05B0-4D74-AC25-E901588D1CFE}"/>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3" name="Footer Placeholder 2">
            <a:extLst>
              <a:ext uri="{FF2B5EF4-FFF2-40B4-BE49-F238E27FC236}">
                <a16:creationId xmlns:a16="http://schemas.microsoft.com/office/drawing/2014/main" id="{98DC85C7-B993-43AB-94CA-148ECE7FE31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5CA2005-E70D-48C2-9D32-54504869C3DF}"/>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226432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FF75-2542-487E-BBB1-8D9A436A0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A63CEE4-C871-42D2-8DE9-3D8FEEAE1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C2711B9-8C42-4BC3-BCF7-CE6196AE8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CCC475-D65B-46B8-AB16-8012BE6C7339}"/>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6" name="Footer Placeholder 5">
            <a:extLst>
              <a:ext uri="{FF2B5EF4-FFF2-40B4-BE49-F238E27FC236}">
                <a16:creationId xmlns:a16="http://schemas.microsoft.com/office/drawing/2014/main" id="{C4C53BE7-9FB8-46B6-A379-EDDB632908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423739-169F-47F4-86F8-F6EB9C5D9EA0}"/>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334582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7EF5-77E3-460F-8A52-FC5367BF4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0AC3D9-8D8F-4F24-800D-BA98C57F1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766425D-1616-4513-BF98-09AA94D38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8AE06-4857-4B48-B73B-5CC6C250DE6D}"/>
              </a:ext>
            </a:extLst>
          </p:cNvPr>
          <p:cNvSpPr>
            <a:spLocks noGrp="1"/>
          </p:cNvSpPr>
          <p:nvPr>
            <p:ph type="dt" sz="half" idx="10"/>
          </p:nvPr>
        </p:nvSpPr>
        <p:spPr/>
        <p:txBody>
          <a:bodyPr/>
          <a:lstStyle/>
          <a:p>
            <a:fld id="{84F08A7C-E14F-41FD-BF87-335113F24F49}" type="datetimeFigureOut">
              <a:rPr lang="en-GB" smtClean="0"/>
              <a:t>03/10/2020</a:t>
            </a:fld>
            <a:endParaRPr lang="en-GB"/>
          </a:p>
        </p:txBody>
      </p:sp>
      <p:sp>
        <p:nvSpPr>
          <p:cNvPr id="6" name="Footer Placeholder 5">
            <a:extLst>
              <a:ext uri="{FF2B5EF4-FFF2-40B4-BE49-F238E27FC236}">
                <a16:creationId xmlns:a16="http://schemas.microsoft.com/office/drawing/2014/main" id="{84497B28-407F-4F8A-B2EC-54F6801CA6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AC8DE8-19B5-413E-8094-42169E9F2145}"/>
              </a:ext>
            </a:extLst>
          </p:cNvPr>
          <p:cNvSpPr>
            <a:spLocks noGrp="1"/>
          </p:cNvSpPr>
          <p:nvPr>
            <p:ph type="sldNum" sz="quarter" idx="12"/>
          </p:nvPr>
        </p:nvSpPr>
        <p:spPr/>
        <p:txBody>
          <a:bodyPr/>
          <a:lstStyle/>
          <a:p>
            <a:fld id="{38FE2A84-C6BF-4B1C-9A50-1F3A51CEEE05}" type="slidenum">
              <a:rPr lang="en-GB" smtClean="0"/>
              <a:t>‹#›</a:t>
            </a:fld>
            <a:endParaRPr lang="en-GB"/>
          </a:p>
        </p:txBody>
      </p:sp>
    </p:spTree>
    <p:extLst>
      <p:ext uri="{BB962C8B-B14F-4D97-AF65-F5344CB8AC3E}">
        <p14:creationId xmlns:p14="http://schemas.microsoft.com/office/powerpoint/2010/main" val="1931238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3CDFDF-9B15-471A-851E-FC5D6AC128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F90A87-485A-4A01-8C7C-4B815F05AE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F75096-076C-4499-8846-DC03838EF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08A7C-E14F-41FD-BF87-335113F24F49}" type="datetimeFigureOut">
              <a:rPr lang="en-GB" smtClean="0"/>
              <a:t>03/10/2020</a:t>
            </a:fld>
            <a:endParaRPr lang="en-GB"/>
          </a:p>
        </p:txBody>
      </p:sp>
      <p:sp>
        <p:nvSpPr>
          <p:cNvPr id="5" name="Footer Placeholder 4">
            <a:extLst>
              <a:ext uri="{FF2B5EF4-FFF2-40B4-BE49-F238E27FC236}">
                <a16:creationId xmlns:a16="http://schemas.microsoft.com/office/drawing/2014/main" id="{ED36232F-2221-4797-8994-B6F717C486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18DDED-144F-4A28-B905-0BEA1A136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E2A84-C6BF-4B1C-9A50-1F3A51CEEE05}" type="slidenum">
              <a:rPr lang="en-GB" smtClean="0"/>
              <a:t>‹#›</a:t>
            </a:fld>
            <a:endParaRPr lang="en-GB"/>
          </a:p>
        </p:txBody>
      </p:sp>
    </p:spTree>
    <p:extLst>
      <p:ext uri="{BB962C8B-B14F-4D97-AF65-F5344CB8AC3E}">
        <p14:creationId xmlns:p14="http://schemas.microsoft.com/office/powerpoint/2010/main" val="1112724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AE47-6A86-426B-B5F4-AF5709C3EDC5}"/>
              </a:ext>
            </a:extLst>
          </p:cNvPr>
          <p:cNvSpPr>
            <a:spLocks noGrp="1"/>
          </p:cNvSpPr>
          <p:nvPr>
            <p:ph type="ctrTitle"/>
          </p:nvPr>
        </p:nvSpPr>
        <p:spPr/>
        <p:txBody>
          <a:bodyPr/>
          <a:lstStyle/>
          <a:p>
            <a:r>
              <a:rPr lang="en-GB" dirty="0"/>
              <a:t>Natural Language Processing</a:t>
            </a:r>
          </a:p>
        </p:txBody>
      </p:sp>
      <p:sp>
        <p:nvSpPr>
          <p:cNvPr id="3" name="Subtitle 2">
            <a:extLst>
              <a:ext uri="{FF2B5EF4-FFF2-40B4-BE49-F238E27FC236}">
                <a16:creationId xmlns:a16="http://schemas.microsoft.com/office/drawing/2014/main" id="{E88884DE-DC7D-4490-B3EB-008299777021}"/>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57744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4F9A-D3EF-488A-B3C1-E687F732812F}"/>
              </a:ext>
            </a:extLst>
          </p:cNvPr>
          <p:cNvSpPr>
            <a:spLocks noGrp="1"/>
          </p:cNvSpPr>
          <p:nvPr>
            <p:ph type="title"/>
          </p:nvPr>
        </p:nvSpPr>
        <p:spPr/>
        <p:txBody>
          <a:bodyPr/>
          <a:lstStyle/>
          <a:p>
            <a:r>
              <a:rPr lang="en-GB" dirty="0"/>
              <a:t>Question Answering Systems</a:t>
            </a:r>
          </a:p>
        </p:txBody>
      </p:sp>
      <p:pic>
        <p:nvPicPr>
          <p:cNvPr id="5" name="Content Placeholder 4" descr="Diagram&#10;&#10;Description automatically generated">
            <a:extLst>
              <a:ext uri="{FF2B5EF4-FFF2-40B4-BE49-F238E27FC236}">
                <a16:creationId xmlns:a16="http://schemas.microsoft.com/office/drawing/2014/main" id="{A00A707E-01EC-4BEE-BB04-0B50E21F2D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091" y="1513610"/>
            <a:ext cx="8745226" cy="4887189"/>
          </a:xfrm>
        </p:spPr>
      </p:pic>
    </p:spTree>
    <p:extLst>
      <p:ext uri="{BB962C8B-B14F-4D97-AF65-F5344CB8AC3E}">
        <p14:creationId xmlns:p14="http://schemas.microsoft.com/office/powerpoint/2010/main" val="1833686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BB765-3AC9-475C-BC8B-D62E3F3C8D77}"/>
              </a:ext>
            </a:extLst>
          </p:cNvPr>
          <p:cNvSpPr>
            <a:spLocks noGrp="1"/>
          </p:cNvSpPr>
          <p:nvPr>
            <p:ph type="title"/>
          </p:nvPr>
        </p:nvSpPr>
        <p:spPr>
          <a:xfrm>
            <a:off x="1099425" y="1238081"/>
            <a:ext cx="4709345" cy="962953"/>
          </a:xfrm>
        </p:spPr>
        <p:txBody>
          <a:bodyPr anchor="b">
            <a:normAutofit/>
          </a:bodyPr>
          <a:lstStyle/>
          <a:p>
            <a:r>
              <a:rPr lang="en-GB" sz="3800"/>
              <a:t>Cognitive Assistants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DD9B79-6BD5-4428-9504-EBA8E4F34AF4}"/>
              </a:ext>
            </a:extLst>
          </p:cNvPr>
          <p:cNvSpPr>
            <a:spLocks noGrp="1"/>
          </p:cNvSpPr>
          <p:nvPr>
            <p:ph idx="1"/>
          </p:nvPr>
        </p:nvSpPr>
        <p:spPr>
          <a:xfrm>
            <a:off x="1100736" y="2508105"/>
            <a:ext cx="4709345" cy="3632493"/>
          </a:xfrm>
        </p:spPr>
        <p:txBody>
          <a:bodyPr anchor="ctr">
            <a:normAutofit/>
          </a:bodyPr>
          <a:lstStyle/>
          <a:p>
            <a:pPr marL="0" indent="0">
              <a:buNone/>
            </a:pPr>
            <a:r>
              <a:rPr lang="en-US" sz="2400" dirty="0"/>
              <a:t>An inventor at IBM developed a </a:t>
            </a:r>
            <a:r>
              <a:rPr lang="en-US" sz="2400" b="1" dirty="0"/>
              <a:t>cognitive assistant</a:t>
            </a:r>
            <a:r>
              <a:rPr lang="en-US" sz="2400" dirty="0"/>
              <a:t> that works like a personalized search engine by learning all about you and then remind you of a name, a song, or anything you can’t remember the moment you need it to.</a:t>
            </a:r>
            <a:endParaRPr lang="en-GB" sz="2400" dirty="0"/>
          </a:p>
        </p:txBody>
      </p:sp>
      <p:pic>
        <p:nvPicPr>
          <p:cNvPr id="5" name="Picture 4" descr="A picture containing vase, table, looking, sitting&#10;&#10;Description automatically generated">
            <a:extLst>
              <a:ext uri="{FF2B5EF4-FFF2-40B4-BE49-F238E27FC236}">
                <a16:creationId xmlns:a16="http://schemas.microsoft.com/office/drawing/2014/main" id="{D97C6D0E-3C25-49C3-9E62-D0AB2A25544E}"/>
              </a:ext>
            </a:extLst>
          </p:cNvPr>
          <p:cNvPicPr>
            <a:picLocks noChangeAspect="1"/>
          </p:cNvPicPr>
          <p:nvPr/>
        </p:nvPicPr>
        <p:blipFill rotWithShape="1">
          <a:blip r:embed="rId3">
            <a:extLst>
              <a:ext uri="{28A0092B-C50C-407E-A947-70E740481C1C}">
                <a14:useLocalDpi xmlns:a14="http://schemas.microsoft.com/office/drawing/2010/main" val="0"/>
              </a:ext>
            </a:extLst>
          </a:blip>
          <a:srcRect b="3494"/>
          <a:stretch/>
        </p:blipFill>
        <p:spPr>
          <a:xfrm>
            <a:off x="6538366" y="1383738"/>
            <a:ext cx="4929098" cy="4756870"/>
          </a:xfrm>
          <a:prstGeom prst="rect">
            <a:avLst/>
          </a:prstGeom>
        </p:spPr>
      </p:pic>
    </p:spTree>
    <p:extLst>
      <p:ext uri="{BB962C8B-B14F-4D97-AF65-F5344CB8AC3E}">
        <p14:creationId xmlns:p14="http://schemas.microsoft.com/office/powerpoint/2010/main" val="264031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F815A-621C-4006-86B3-361F1D3DEC93}"/>
              </a:ext>
            </a:extLst>
          </p:cNvPr>
          <p:cNvSpPr>
            <a:spLocks noGrp="1"/>
          </p:cNvSpPr>
          <p:nvPr>
            <p:ph type="title"/>
          </p:nvPr>
        </p:nvSpPr>
        <p:spPr>
          <a:xfrm>
            <a:off x="1045029" y="507160"/>
            <a:ext cx="2993571" cy="5438730"/>
          </a:xfrm>
        </p:spPr>
        <p:txBody>
          <a:bodyPr>
            <a:normAutofit/>
          </a:bodyPr>
          <a:lstStyle/>
          <a:p>
            <a:r>
              <a:rPr lang="en-GB" sz="3200"/>
              <a:t>Summarizing Documents</a:t>
            </a:r>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B35DBA8-E840-4C51-94F2-AC79980AEDD4}"/>
              </a:ext>
            </a:extLst>
          </p:cNvPr>
          <p:cNvGraphicFramePr>
            <a:graphicFrameLocks noGrp="1"/>
          </p:cNvGraphicFramePr>
          <p:nvPr>
            <p:ph idx="1"/>
            <p:extLst>
              <p:ext uri="{D42A27DB-BD31-4B8C-83A1-F6EECF244321}">
                <p14:modId xmlns:p14="http://schemas.microsoft.com/office/powerpoint/2010/main" val="3265508516"/>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33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EC67-E4BF-4D64-B911-BCC22D0EAF78}"/>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4100"/>
              <a:t>Topic Modelling</a:t>
            </a:r>
          </a:p>
        </p:txBody>
      </p:sp>
      <p:sp>
        <p:nvSpPr>
          <p:cNvPr id="16" name="Rectangle 15">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Diagram&#10;&#10;Description automatically generated">
            <a:extLst>
              <a:ext uri="{FF2B5EF4-FFF2-40B4-BE49-F238E27FC236}">
                <a16:creationId xmlns:a16="http://schemas.microsoft.com/office/drawing/2014/main" id="{41CF70BF-8E69-41D2-A4DC-4B54F3F89929}"/>
              </a:ext>
            </a:extLst>
          </p:cNvPr>
          <p:cNvPicPr>
            <a:picLocks noChangeAspect="1"/>
          </p:cNvPicPr>
          <p:nvPr/>
        </p:nvPicPr>
        <p:blipFill rotWithShape="1">
          <a:blip r:embed="rId2">
            <a:extLst>
              <a:ext uri="{28A0092B-C50C-407E-A947-70E740481C1C}">
                <a14:useLocalDpi xmlns:a14="http://schemas.microsoft.com/office/drawing/2010/main" val="0"/>
              </a:ext>
            </a:extLst>
          </a:blip>
          <a:srcRect t="11559" r="1" b="8315"/>
          <a:stretch/>
        </p:blipFill>
        <p:spPr>
          <a:xfrm>
            <a:off x="2170029" y="804672"/>
            <a:ext cx="7851943" cy="3554676"/>
          </a:xfrm>
          <a:prstGeom prst="rect">
            <a:avLst/>
          </a:prstGeom>
          <a:effectLst/>
        </p:spPr>
      </p:pic>
    </p:spTree>
    <p:extLst>
      <p:ext uri="{BB962C8B-B14F-4D97-AF65-F5344CB8AC3E}">
        <p14:creationId xmlns:p14="http://schemas.microsoft.com/office/powerpoint/2010/main" val="279146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2524C-95FC-4B11-91D7-D9C415C998B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E-mail Spam Detection</a:t>
            </a:r>
          </a:p>
        </p:txBody>
      </p:sp>
      <p:pic>
        <p:nvPicPr>
          <p:cNvPr id="5" name="Picture 4" descr="Diagram&#10;&#10;Description automatically generated">
            <a:extLst>
              <a:ext uri="{FF2B5EF4-FFF2-40B4-BE49-F238E27FC236}">
                <a16:creationId xmlns:a16="http://schemas.microsoft.com/office/drawing/2014/main" id="{4FA1E5AB-D47C-47AD-A7C4-8F665FC65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22866"/>
            <a:ext cx="10512547" cy="3495422"/>
          </a:xfrm>
          <a:prstGeom prst="rect">
            <a:avLst/>
          </a:prstGeom>
        </p:spPr>
      </p:pic>
    </p:spTree>
    <p:extLst>
      <p:ext uri="{BB962C8B-B14F-4D97-AF65-F5344CB8AC3E}">
        <p14:creationId xmlns:p14="http://schemas.microsoft.com/office/powerpoint/2010/main" val="3465977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573EC193-33EA-4C9C-8B23-6211240C9057}"/>
              </a:ext>
            </a:extLst>
          </p:cNvPr>
          <p:cNvPicPr>
            <a:picLocks noChangeAspect="1"/>
          </p:cNvPicPr>
          <p:nvPr/>
        </p:nvPicPr>
        <p:blipFill rotWithShape="1">
          <a:blip r:embed="rId2">
            <a:extLst>
              <a:ext uri="{28A0092B-C50C-407E-A947-70E740481C1C}">
                <a14:useLocalDpi xmlns:a14="http://schemas.microsoft.com/office/drawing/2010/main" val="0"/>
              </a:ext>
            </a:extLst>
          </a:blip>
          <a:srcRect t="10873" b="17031"/>
          <a:stretch/>
        </p:blipFill>
        <p:spPr>
          <a:xfrm>
            <a:off x="20" y="-1"/>
            <a:ext cx="12191980" cy="4394997"/>
          </a:xfrm>
          <a:prstGeom prst="rect">
            <a:avLst/>
          </a:prstGeom>
        </p:spPr>
      </p:pic>
      <p:sp>
        <p:nvSpPr>
          <p:cNvPr id="10" name="Freeform: Shape 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DEB8FF-DED5-4170-911D-64F0A307BFBD}"/>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dirty="0">
                <a:solidFill>
                  <a:srgbClr val="FFFFFF"/>
                </a:solidFill>
              </a:rPr>
              <a:t>Fake News Detection</a:t>
            </a:r>
          </a:p>
        </p:txBody>
      </p:sp>
    </p:spTree>
    <p:extLst>
      <p:ext uri="{BB962C8B-B14F-4D97-AF65-F5344CB8AC3E}">
        <p14:creationId xmlns:p14="http://schemas.microsoft.com/office/powerpoint/2010/main" val="377931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C12267-1211-4E08-AC5B-671E6C4583AA}"/>
              </a:ext>
            </a:extLst>
          </p:cNvPr>
          <p:cNvSpPr>
            <a:spLocks noGrp="1"/>
          </p:cNvSpPr>
          <p:nvPr>
            <p:ph type="title"/>
          </p:nvPr>
        </p:nvSpPr>
        <p:spPr>
          <a:xfrm>
            <a:off x="612648" y="1078992"/>
            <a:ext cx="6268770" cy="1536192"/>
          </a:xfrm>
        </p:spPr>
        <p:txBody>
          <a:bodyPr anchor="b">
            <a:normAutofit/>
          </a:bodyPr>
          <a:lstStyle/>
          <a:p>
            <a:r>
              <a:rPr lang="en-GB" sz="5200"/>
              <a:t>Voice Driven Interfaces</a:t>
            </a:r>
          </a:p>
        </p:txBody>
      </p:sp>
      <p:sp>
        <p:nvSpPr>
          <p:cNvPr id="17" name="Rectangle 16">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05890D3-B565-43C1-8AF4-1616AA038CCB}"/>
              </a:ext>
            </a:extLst>
          </p:cNvPr>
          <p:cNvSpPr>
            <a:spLocks noGrp="1"/>
          </p:cNvSpPr>
          <p:nvPr>
            <p:ph idx="1"/>
          </p:nvPr>
        </p:nvSpPr>
        <p:spPr>
          <a:xfrm>
            <a:off x="615458" y="3355848"/>
            <a:ext cx="6268770" cy="2825496"/>
          </a:xfrm>
        </p:spPr>
        <p:txBody>
          <a:bodyPr>
            <a:normAutofit/>
          </a:bodyPr>
          <a:lstStyle/>
          <a:p>
            <a:pPr marL="0" indent="0">
              <a:buNone/>
            </a:pPr>
            <a:r>
              <a:rPr lang="en-US" sz="2200"/>
              <a:t>Voice user interfaces (VUIs) allow the user to interact with a system through voice or speech commands.</a:t>
            </a:r>
          </a:p>
          <a:p>
            <a:pPr marL="0" indent="0">
              <a:buNone/>
            </a:pPr>
            <a:r>
              <a:rPr lang="en-US" sz="2200"/>
              <a:t>Examples Include: </a:t>
            </a:r>
          </a:p>
          <a:p>
            <a:pPr>
              <a:buFont typeface="Wingdings" panose="05000000000000000000" pitchFamily="2" charset="2"/>
              <a:buChar char="Ø"/>
            </a:pPr>
            <a:r>
              <a:rPr lang="en-US" sz="2200"/>
              <a:t> Siri</a:t>
            </a:r>
          </a:p>
          <a:p>
            <a:pPr>
              <a:buFont typeface="Wingdings" panose="05000000000000000000" pitchFamily="2" charset="2"/>
              <a:buChar char="Ø"/>
            </a:pPr>
            <a:r>
              <a:rPr lang="en-US" sz="2200"/>
              <a:t>Cortana</a:t>
            </a:r>
          </a:p>
          <a:p>
            <a:pPr>
              <a:buFont typeface="Wingdings" panose="05000000000000000000" pitchFamily="2" charset="2"/>
              <a:buChar char="Ø"/>
            </a:pPr>
            <a:r>
              <a:rPr lang="en-US" sz="2200"/>
              <a:t>Alexa</a:t>
            </a:r>
            <a:endParaRPr lang="en-GB" sz="220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99ED37BF-FB94-4115-A3A7-D0153014831B}"/>
              </a:ext>
            </a:extLst>
          </p:cNvPr>
          <p:cNvPicPr>
            <a:picLocks noChangeAspect="1"/>
          </p:cNvPicPr>
          <p:nvPr/>
        </p:nvPicPr>
        <p:blipFill rotWithShape="1">
          <a:blip r:embed="rId3">
            <a:extLst>
              <a:ext uri="{28A0092B-C50C-407E-A947-70E740481C1C}">
                <a14:useLocalDpi xmlns:a14="http://schemas.microsoft.com/office/drawing/2010/main" val="0"/>
              </a:ext>
            </a:extLst>
          </a:blip>
          <a:srcRect l="1580" r="2459"/>
          <a:stretch/>
        </p:blipFill>
        <p:spPr>
          <a:xfrm>
            <a:off x="7684006" y="10"/>
            <a:ext cx="4507993" cy="6857990"/>
          </a:xfrm>
          <a:prstGeom prst="rect">
            <a:avLst/>
          </a:prstGeom>
        </p:spPr>
      </p:pic>
    </p:spTree>
    <p:extLst>
      <p:ext uri="{BB962C8B-B14F-4D97-AF65-F5344CB8AC3E}">
        <p14:creationId xmlns:p14="http://schemas.microsoft.com/office/powerpoint/2010/main" val="274889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842AC2-4B5E-414D-B811-28EA2BD13872}"/>
              </a:ext>
            </a:extLst>
          </p:cNvPr>
          <p:cNvSpPr>
            <a:spLocks noGrp="1"/>
          </p:cNvSpPr>
          <p:nvPr>
            <p:ph type="title"/>
          </p:nvPr>
        </p:nvSpPr>
        <p:spPr>
          <a:xfrm>
            <a:off x="524256" y="491260"/>
            <a:ext cx="6594189" cy="1625210"/>
          </a:xfrm>
        </p:spPr>
        <p:txBody>
          <a:bodyPr>
            <a:normAutofit/>
          </a:bodyPr>
          <a:lstStyle/>
          <a:p>
            <a:r>
              <a:rPr lang="en-GB">
                <a:solidFill>
                  <a:srgbClr val="FFFFFF"/>
                </a:solidFill>
              </a:rPr>
              <a:t>Natural Language Understanding</a:t>
            </a:r>
          </a:p>
        </p:txBody>
      </p:sp>
      <p:pic>
        <p:nvPicPr>
          <p:cNvPr id="5" name="Picture 4" descr="Timeline&#10;&#10;Description automatically generated">
            <a:extLst>
              <a:ext uri="{FF2B5EF4-FFF2-40B4-BE49-F238E27FC236}">
                <a16:creationId xmlns:a16="http://schemas.microsoft.com/office/drawing/2014/main" id="{C2393E7C-9AA7-4518-8136-68AF10F9483A}"/>
              </a:ext>
            </a:extLst>
          </p:cNvPr>
          <p:cNvPicPr>
            <a:picLocks noChangeAspect="1"/>
          </p:cNvPicPr>
          <p:nvPr/>
        </p:nvPicPr>
        <p:blipFill rotWithShape="1">
          <a:blip r:embed="rId3">
            <a:extLst>
              <a:ext uri="{28A0092B-C50C-407E-A947-70E740481C1C}">
                <a14:useLocalDpi xmlns:a14="http://schemas.microsoft.com/office/drawing/2010/main" val="0"/>
              </a:ext>
            </a:extLst>
          </a:blip>
          <a:srcRect l="2695"/>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97FDDE-C509-433A-AABE-5534E0F88547}"/>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“The comprehension by computers of the structure and meaning of human language, allowing users to interact with the computer using natural sentences.” Gartner.</a:t>
            </a:r>
            <a:endParaRPr lang="en-GB" dirty="0">
              <a:solidFill>
                <a:srgbClr val="FFFFFF"/>
              </a:solidFill>
            </a:endParaRPr>
          </a:p>
        </p:txBody>
      </p:sp>
    </p:spTree>
    <p:extLst>
      <p:ext uri="{BB962C8B-B14F-4D97-AF65-F5344CB8AC3E}">
        <p14:creationId xmlns:p14="http://schemas.microsoft.com/office/powerpoint/2010/main" val="16237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788137-161A-435A-917D-392081A2CFD0}"/>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800">
                <a:solidFill>
                  <a:srgbClr val="FFFFFF"/>
                </a:solidFill>
              </a:rPr>
              <a:t>NLU and NLG</a:t>
            </a:r>
          </a:p>
        </p:txBody>
      </p:sp>
      <p:pic>
        <p:nvPicPr>
          <p:cNvPr id="5" name="Picture 4">
            <a:extLst>
              <a:ext uri="{FF2B5EF4-FFF2-40B4-BE49-F238E27FC236}">
                <a16:creationId xmlns:a16="http://schemas.microsoft.com/office/drawing/2014/main" id="{B80E0951-3697-46CE-83D8-87BE6CDB685B}"/>
              </a:ext>
            </a:extLst>
          </p:cNvPr>
          <p:cNvPicPr>
            <a:picLocks noChangeAspect="1"/>
          </p:cNvPicPr>
          <p:nvPr/>
        </p:nvPicPr>
        <p:blipFill rotWithShape="1">
          <a:blip r:embed="rId3"/>
          <a:srcRect r="-1" b="8004"/>
          <a:stretch/>
        </p:blipFill>
        <p:spPr>
          <a:xfrm>
            <a:off x="320040" y="320040"/>
            <a:ext cx="11548872" cy="4462272"/>
          </a:xfrm>
          <a:prstGeom prst="rect">
            <a:avLst/>
          </a:prstGeom>
        </p:spPr>
      </p:pic>
      <p:cxnSp>
        <p:nvCxnSpPr>
          <p:cNvPr id="12"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833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E61BB4-AE29-4BDF-BADC-A20A1BC73BDB}"/>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Challenges in NLP</a:t>
            </a:r>
          </a:p>
        </p:txBody>
      </p:sp>
    </p:spTree>
    <p:extLst>
      <p:ext uri="{BB962C8B-B14F-4D97-AF65-F5344CB8AC3E}">
        <p14:creationId xmlns:p14="http://schemas.microsoft.com/office/powerpoint/2010/main" val="26867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88BB70-8753-437B-9184-66847D5D9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2" r="-1"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Shape 22">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E2853D9-3EFF-4A50-9F63-2096E861BD6A}"/>
              </a:ext>
            </a:extLst>
          </p:cNvPr>
          <p:cNvSpPr>
            <a:spLocks noGrp="1"/>
          </p:cNvSpPr>
          <p:nvPr>
            <p:ph type="title"/>
          </p:nvPr>
        </p:nvSpPr>
        <p:spPr>
          <a:xfrm>
            <a:off x="618062" y="4185749"/>
            <a:ext cx="9265771" cy="622836"/>
          </a:xfrm>
        </p:spPr>
        <p:txBody>
          <a:bodyPr>
            <a:normAutofit/>
          </a:bodyPr>
          <a:lstStyle/>
          <a:p>
            <a:r>
              <a:rPr lang="en-GB" sz="3600" dirty="0"/>
              <a:t>What is Natural Language Processing (NLP)</a:t>
            </a:r>
          </a:p>
        </p:txBody>
      </p:sp>
      <p:sp>
        <p:nvSpPr>
          <p:cNvPr id="3" name="Content Placeholder 2" descr="It is a field of Artificial Intelligence that gives machines the ability to read, understand and derive meaning from human languages">
            <a:extLst>
              <a:ext uri="{FF2B5EF4-FFF2-40B4-BE49-F238E27FC236}">
                <a16:creationId xmlns:a16="http://schemas.microsoft.com/office/drawing/2014/main" id="{B78B98B0-6B2D-444F-83C3-118284A24764}"/>
              </a:ext>
            </a:extLst>
          </p:cNvPr>
          <p:cNvSpPr>
            <a:spLocks noGrp="1"/>
          </p:cNvSpPr>
          <p:nvPr>
            <p:ph idx="1"/>
          </p:nvPr>
        </p:nvSpPr>
        <p:spPr>
          <a:xfrm>
            <a:off x="618063" y="4856921"/>
            <a:ext cx="9565028" cy="1249240"/>
          </a:xfrm>
        </p:spPr>
        <p:txBody>
          <a:bodyPr>
            <a:normAutofit/>
          </a:bodyPr>
          <a:lstStyle/>
          <a:p>
            <a:pPr marL="0" indent="0">
              <a:buNone/>
            </a:pPr>
            <a:r>
              <a:rPr lang="en-GB" dirty="0"/>
              <a:t>It is a field of Artificial Intelligence that gives machines the ability to read, understand and derive meaning from human languages.</a:t>
            </a:r>
          </a:p>
          <a:p>
            <a:endParaRPr lang="en-GB" sz="1800" dirty="0"/>
          </a:p>
          <a:p>
            <a:endParaRPr lang="en-GB" sz="1800" dirty="0"/>
          </a:p>
        </p:txBody>
      </p:sp>
    </p:spTree>
    <p:extLst>
      <p:ext uri="{BB962C8B-B14F-4D97-AF65-F5344CB8AC3E}">
        <p14:creationId xmlns:p14="http://schemas.microsoft.com/office/powerpoint/2010/main" val="102158725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3A007-FA4E-4841-95EE-5C860FE98715}"/>
              </a:ext>
            </a:extLst>
          </p:cNvPr>
          <p:cNvSpPr>
            <a:spLocks noGrp="1"/>
          </p:cNvSpPr>
          <p:nvPr>
            <p:ph type="title"/>
          </p:nvPr>
        </p:nvSpPr>
        <p:spPr>
          <a:xfrm>
            <a:off x="808638" y="386930"/>
            <a:ext cx="9236700" cy="1188950"/>
          </a:xfrm>
        </p:spPr>
        <p:txBody>
          <a:bodyPr anchor="b">
            <a:normAutofit/>
          </a:bodyPr>
          <a:lstStyle/>
          <a:p>
            <a:r>
              <a:rPr lang="en-GB" sz="5000"/>
              <a:t>1. Natural Language Understanding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3B57D5-F918-467D-AD56-CD2B5B42B170}"/>
              </a:ext>
            </a:extLst>
          </p:cNvPr>
          <p:cNvSpPr>
            <a:spLocks noGrp="1"/>
          </p:cNvSpPr>
          <p:nvPr>
            <p:ph idx="1"/>
          </p:nvPr>
        </p:nvSpPr>
        <p:spPr>
          <a:xfrm>
            <a:off x="793660" y="2599509"/>
            <a:ext cx="10336158" cy="3751415"/>
          </a:xfrm>
        </p:spPr>
        <p:txBody>
          <a:bodyPr anchor="ctr">
            <a:normAutofit/>
          </a:bodyPr>
          <a:lstStyle/>
          <a:p>
            <a:r>
              <a:rPr lang="en-GB" sz="1900" dirty="0"/>
              <a:t>“None of our models exhibit real understanding of natural language”.  Sebastian Ruder, 2019</a:t>
            </a:r>
          </a:p>
          <a:p>
            <a:pPr lvl="1"/>
            <a:r>
              <a:rPr lang="en-US" sz="1900" dirty="0"/>
              <a:t>Develop systems that read and understand text like humans, by forming a representation of the world of the text, with the agents, objects, settings, and the relationships, goals, desires, and beliefs of the agents, and everything else that humans create to </a:t>
            </a:r>
            <a:r>
              <a:rPr lang="en-US" sz="1900" b="1" dirty="0"/>
              <a:t>understand a piece of text</a:t>
            </a:r>
            <a:r>
              <a:rPr lang="en-US" sz="1900" dirty="0"/>
              <a:t>.</a:t>
            </a:r>
          </a:p>
          <a:p>
            <a:pPr lvl="1"/>
            <a:r>
              <a:rPr lang="en-US" sz="1900" dirty="0"/>
              <a:t>Issues still unresolved include: -</a:t>
            </a:r>
          </a:p>
          <a:p>
            <a:pPr lvl="2">
              <a:buFont typeface="Wingdings" panose="05000000000000000000" pitchFamily="2" charset="2"/>
              <a:buChar char="v"/>
            </a:pPr>
            <a:r>
              <a:rPr lang="en-US" sz="1900" dirty="0"/>
              <a:t>Finding the meaning of a word or a word sense</a:t>
            </a:r>
            <a:r>
              <a:rPr lang="en-GB" sz="1900" dirty="0"/>
              <a:t> </a:t>
            </a:r>
          </a:p>
          <a:p>
            <a:pPr lvl="2">
              <a:buFont typeface="Wingdings" panose="05000000000000000000" pitchFamily="2" charset="2"/>
              <a:buChar char="v"/>
            </a:pPr>
            <a:r>
              <a:rPr lang="en-GB" sz="1900" dirty="0"/>
              <a:t>Determining scopes of quantifiers</a:t>
            </a:r>
          </a:p>
          <a:p>
            <a:pPr lvl="2">
              <a:buFont typeface="Wingdings" panose="05000000000000000000" pitchFamily="2" charset="2"/>
              <a:buChar char="v"/>
            </a:pPr>
            <a:r>
              <a:rPr lang="en-GB" sz="1900" dirty="0"/>
              <a:t>Finding referents of anaphora</a:t>
            </a:r>
          </a:p>
          <a:p>
            <a:pPr lvl="2">
              <a:buFont typeface="Wingdings" panose="05000000000000000000" pitchFamily="2" charset="2"/>
              <a:buChar char="v"/>
            </a:pPr>
            <a:r>
              <a:rPr lang="en-US" sz="1900" dirty="0"/>
              <a:t>Relation of modifiers to nouns</a:t>
            </a:r>
          </a:p>
          <a:p>
            <a:pPr lvl="2">
              <a:buFont typeface="Wingdings" panose="05000000000000000000" pitchFamily="2" charset="2"/>
              <a:buChar char="v"/>
            </a:pPr>
            <a:r>
              <a:rPr lang="en-US" sz="1900" dirty="0"/>
              <a:t>Identifying the meaning of tenses to temporal objects</a:t>
            </a:r>
            <a:endParaRPr lang="en-GB" sz="1900" dirty="0"/>
          </a:p>
        </p:txBody>
      </p:sp>
    </p:spTree>
    <p:extLst>
      <p:ext uri="{BB962C8B-B14F-4D97-AF65-F5344CB8AC3E}">
        <p14:creationId xmlns:p14="http://schemas.microsoft.com/office/powerpoint/2010/main" val="271558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DC4E-710E-4B8B-8CE3-38D417BF6478}"/>
              </a:ext>
            </a:extLst>
          </p:cNvPr>
          <p:cNvSpPr>
            <a:spLocks noGrp="1"/>
          </p:cNvSpPr>
          <p:nvPr>
            <p:ph type="title"/>
          </p:nvPr>
        </p:nvSpPr>
        <p:spPr/>
        <p:txBody>
          <a:bodyPr/>
          <a:lstStyle/>
          <a:p>
            <a:r>
              <a:rPr lang="en-GB" dirty="0"/>
              <a:t>2. Innate biases vs learning from scratch</a:t>
            </a:r>
          </a:p>
        </p:txBody>
      </p:sp>
      <p:sp>
        <p:nvSpPr>
          <p:cNvPr id="3" name="Content Placeholder 2">
            <a:extLst>
              <a:ext uri="{FF2B5EF4-FFF2-40B4-BE49-F238E27FC236}">
                <a16:creationId xmlns:a16="http://schemas.microsoft.com/office/drawing/2014/main" id="{A226842F-DACE-43AA-8D23-5B1C57E8EB70}"/>
              </a:ext>
            </a:extLst>
          </p:cNvPr>
          <p:cNvSpPr>
            <a:spLocks noGrp="1"/>
          </p:cNvSpPr>
          <p:nvPr>
            <p:ph idx="1"/>
          </p:nvPr>
        </p:nvSpPr>
        <p:spPr/>
        <p:txBody>
          <a:bodyPr/>
          <a:lstStyle/>
          <a:p>
            <a:r>
              <a:rPr lang="en-GB" dirty="0"/>
              <a:t>Design systems that can learn more from less data – at a higher level of abstraction, compared to those without structure.</a:t>
            </a:r>
          </a:p>
          <a:p>
            <a:r>
              <a:rPr lang="en-GB" dirty="0"/>
              <a:t>Issues: -</a:t>
            </a:r>
          </a:p>
          <a:p>
            <a:pPr lvl="1">
              <a:buFont typeface="Wingdings" panose="05000000000000000000" pitchFamily="2" charset="2"/>
              <a:buChar char="v"/>
            </a:pPr>
            <a:r>
              <a:rPr lang="en-GB" dirty="0"/>
              <a:t>Imposing structure makes certain assumptions, which may be invariably wrong for at least some of the data.</a:t>
            </a:r>
          </a:p>
          <a:p>
            <a:pPr lvl="1">
              <a:buFont typeface="Wingdings" panose="05000000000000000000" pitchFamily="2" charset="2"/>
              <a:buChar char="v"/>
            </a:pPr>
            <a:r>
              <a:rPr lang="en-US" dirty="0"/>
              <a:t>In practice it’s difficult to make the correct structural assumptions, and those assumptions don’t always translate to comprehensive performance gains.</a:t>
            </a:r>
          </a:p>
          <a:p>
            <a:pPr lvl="1">
              <a:buFont typeface="Wingdings" panose="05000000000000000000" pitchFamily="2" charset="2"/>
              <a:buChar char="v"/>
            </a:pPr>
            <a:r>
              <a:rPr lang="en-US" dirty="0"/>
              <a:t>On the other hand, If you have access to huge amounts of data and computation, he argued, you can succeed by building simple but inefficient systems that perform “glorified nearest neighbor learning” at a superficial level</a:t>
            </a:r>
            <a:endParaRPr lang="en-GB" dirty="0"/>
          </a:p>
          <a:p>
            <a:endParaRPr lang="en-GB" dirty="0"/>
          </a:p>
        </p:txBody>
      </p:sp>
    </p:spTree>
    <p:extLst>
      <p:ext uri="{BB962C8B-B14F-4D97-AF65-F5344CB8AC3E}">
        <p14:creationId xmlns:p14="http://schemas.microsoft.com/office/powerpoint/2010/main" val="404512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2F5B3-B296-431C-9757-AA8CCC1AFE16}"/>
              </a:ext>
            </a:extLst>
          </p:cNvPr>
          <p:cNvSpPr>
            <a:spLocks noGrp="1"/>
          </p:cNvSpPr>
          <p:nvPr>
            <p:ph type="title"/>
          </p:nvPr>
        </p:nvSpPr>
        <p:spPr>
          <a:xfrm>
            <a:off x="838200" y="557188"/>
            <a:ext cx="10515600" cy="1133499"/>
          </a:xfrm>
        </p:spPr>
        <p:txBody>
          <a:bodyPr>
            <a:normAutofit/>
          </a:bodyPr>
          <a:lstStyle/>
          <a:p>
            <a:pPr algn="ctr"/>
            <a:r>
              <a:rPr lang="en-GB" sz="5200"/>
              <a:t>3. NLP for low resource scenarios</a:t>
            </a:r>
          </a:p>
        </p:txBody>
      </p:sp>
      <p:graphicFrame>
        <p:nvGraphicFramePr>
          <p:cNvPr id="5" name="Content Placeholder 2">
            <a:extLst>
              <a:ext uri="{FF2B5EF4-FFF2-40B4-BE49-F238E27FC236}">
                <a16:creationId xmlns:a16="http://schemas.microsoft.com/office/drawing/2014/main" id="{E628A76C-CA45-44FE-9747-EB8CDEDCABC7}"/>
              </a:ext>
            </a:extLst>
          </p:cNvPr>
          <p:cNvGraphicFramePr>
            <a:graphicFrameLocks noGrp="1"/>
          </p:cNvGraphicFramePr>
          <p:nvPr>
            <p:ph idx="1"/>
            <p:extLst>
              <p:ext uri="{D42A27DB-BD31-4B8C-83A1-F6EECF244321}">
                <p14:modId xmlns:p14="http://schemas.microsoft.com/office/powerpoint/2010/main" val="49108290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927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D10E85-B137-4133-B919-89F4D938F19A}"/>
              </a:ext>
            </a:extLst>
          </p:cNvPr>
          <p:cNvSpPr>
            <a:spLocks noGrp="1"/>
          </p:cNvSpPr>
          <p:nvPr>
            <p:ph type="title"/>
          </p:nvPr>
        </p:nvSpPr>
        <p:spPr>
          <a:xfrm>
            <a:off x="838200" y="365125"/>
            <a:ext cx="10515600" cy="1325563"/>
          </a:xfrm>
        </p:spPr>
        <p:txBody>
          <a:bodyPr>
            <a:normAutofit/>
          </a:bodyPr>
          <a:lstStyle/>
          <a:p>
            <a:pPr algn="ctr"/>
            <a:r>
              <a:rPr lang="en-GB" dirty="0"/>
              <a:t>4. Reasoning about large or multiple documents</a:t>
            </a:r>
            <a:endParaRPr lang="en-GB"/>
          </a:p>
        </p:txBody>
      </p:sp>
      <p:graphicFrame>
        <p:nvGraphicFramePr>
          <p:cNvPr id="5" name="Content Placeholder 2">
            <a:extLst>
              <a:ext uri="{FF2B5EF4-FFF2-40B4-BE49-F238E27FC236}">
                <a16:creationId xmlns:a16="http://schemas.microsoft.com/office/drawing/2014/main" id="{85332EC9-0D31-4A03-8B88-477FB67C1BA7}"/>
              </a:ext>
            </a:extLst>
          </p:cNvPr>
          <p:cNvGraphicFramePr>
            <a:graphicFrameLocks noGrp="1"/>
          </p:cNvGraphicFramePr>
          <p:nvPr>
            <p:ph idx="1"/>
            <p:extLst>
              <p:ext uri="{D42A27DB-BD31-4B8C-83A1-F6EECF244321}">
                <p14:modId xmlns:p14="http://schemas.microsoft.com/office/powerpoint/2010/main" val="4220356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562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6834D-1654-4DC5-8634-E021BA2DEDED}"/>
              </a:ext>
            </a:extLst>
          </p:cNvPr>
          <p:cNvSpPr>
            <a:spLocks noGrp="1"/>
          </p:cNvSpPr>
          <p:nvPr>
            <p:ph type="title"/>
          </p:nvPr>
        </p:nvSpPr>
        <p:spPr>
          <a:xfrm>
            <a:off x="1171074" y="1396686"/>
            <a:ext cx="3240506" cy="4064628"/>
          </a:xfrm>
        </p:spPr>
        <p:txBody>
          <a:bodyPr>
            <a:normAutofit/>
          </a:bodyPr>
          <a:lstStyle/>
          <a:p>
            <a:r>
              <a:rPr lang="en-GB">
                <a:solidFill>
                  <a:srgbClr val="FFFFFF"/>
                </a:solidFill>
              </a:rPr>
              <a:t>5. </a:t>
            </a:r>
            <a:r>
              <a:rPr lang="en-GB" b="1">
                <a:solidFill>
                  <a:srgbClr val="FFFFFF"/>
                </a:solidFill>
              </a:rPr>
              <a:t>Datasets, problems, and evaluation</a:t>
            </a:r>
            <a:endParaRPr lang="en-GB">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678995-3A3F-4D80-B9C7-183447F79FC0}"/>
              </a:ext>
            </a:extLst>
          </p:cNvPr>
          <p:cNvSpPr>
            <a:spLocks noGrp="1"/>
          </p:cNvSpPr>
          <p:nvPr>
            <p:ph idx="1"/>
          </p:nvPr>
        </p:nvSpPr>
        <p:spPr>
          <a:xfrm>
            <a:off x="5370153" y="1526033"/>
            <a:ext cx="5536397" cy="3935281"/>
          </a:xfrm>
        </p:spPr>
        <p:txBody>
          <a:bodyPr>
            <a:normAutofit/>
          </a:bodyPr>
          <a:lstStyle/>
          <a:p>
            <a:r>
              <a:rPr lang="en-US" dirty="0"/>
              <a:t>Perhaps the biggest problem is to </a:t>
            </a:r>
            <a:r>
              <a:rPr lang="en-US" b="1" dirty="0"/>
              <a:t>properly define the problems themselves.</a:t>
            </a:r>
            <a:r>
              <a:rPr lang="en-US" dirty="0"/>
              <a:t> And by properly defining a problem, I mean building </a:t>
            </a:r>
            <a:r>
              <a:rPr lang="en-US" b="1" dirty="0"/>
              <a:t>datasets and evaluation</a:t>
            </a:r>
            <a:r>
              <a:rPr lang="en-US" dirty="0"/>
              <a:t> procedures that are appropriate to measure our progress towards concrete goals.</a:t>
            </a:r>
            <a:endParaRPr lang="en-GB" dirty="0"/>
          </a:p>
        </p:txBody>
      </p:sp>
    </p:spTree>
    <p:extLst>
      <p:ext uri="{BB962C8B-B14F-4D97-AF65-F5344CB8AC3E}">
        <p14:creationId xmlns:p14="http://schemas.microsoft.com/office/powerpoint/2010/main" val="367110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6">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pSp>
        <p:nvGrpSpPr>
          <p:cNvPr id="41" name="Group 18">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0" name="Freeform: Shape 39">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2"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6"/>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FDB6798E-AD8C-4345-94FE-9E27F759AFEB}"/>
              </a:ext>
            </a:extLst>
          </p:cNvPr>
          <p:cNvSpPr>
            <a:spLocks noGrp="1"/>
          </p:cNvSpPr>
          <p:nvPr>
            <p:ph type="ctrTitle"/>
          </p:nvPr>
        </p:nvSpPr>
        <p:spPr>
          <a:xfrm>
            <a:off x="2616277" y="2061838"/>
            <a:ext cx="6959446" cy="1662475"/>
          </a:xfrm>
        </p:spPr>
        <p:txBody>
          <a:bodyPr>
            <a:normAutofit/>
          </a:bodyPr>
          <a:lstStyle/>
          <a:p>
            <a:r>
              <a:rPr lang="en-GB" sz="4800" dirty="0">
                <a:solidFill>
                  <a:srgbClr val="FFFFFF"/>
                </a:solidFill>
              </a:rPr>
              <a:t>NLP Methods</a:t>
            </a:r>
          </a:p>
        </p:txBody>
      </p:sp>
    </p:spTree>
    <p:extLst>
      <p:ext uri="{BB962C8B-B14F-4D97-AF65-F5344CB8AC3E}">
        <p14:creationId xmlns:p14="http://schemas.microsoft.com/office/powerpoint/2010/main" val="3119542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2A45E-4AF3-434B-B4B7-17815906633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High Level Process Flow</a:t>
            </a:r>
          </a:p>
        </p:txBody>
      </p:sp>
      <p:pic>
        <p:nvPicPr>
          <p:cNvPr id="4" name="Picture 3">
            <a:extLst>
              <a:ext uri="{FF2B5EF4-FFF2-40B4-BE49-F238E27FC236}">
                <a16:creationId xmlns:a16="http://schemas.microsoft.com/office/drawing/2014/main" id="{D249C9A5-306E-4FE3-8DC2-6093E7A1D603}"/>
              </a:ext>
            </a:extLst>
          </p:cNvPr>
          <p:cNvPicPr>
            <a:picLocks noChangeAspect="1"/>
          </p:cNvPicPr>
          <p:nvPr/>
        </p:nvPicPr>
        <p:blipFill>
          <a:blip r:embed="rId2"/>
          <a:stretch>
            <a:fillRect/>
          </a:stretch>
        </p:blipFill>
        <p:spPr>
          <a:xfrm>
            <a:off x="6269402" y="492573"/>
            <a:ext cx="4322384" cy="5880796"/>
          </a:xfrm>
          <a:prstGeom prst="rect">
            <a:avLst/>
          </a:prstGeom>
        </p:spPr>
      </p:pic>
    </p:spTree>
    <p:extLst>
      <p:ext uri="{BB962C8B-B14F-4D97-AF65-F5344CB8AC3E}">
        <p14:creationId xmlns:p14="http://schemas.microsoft.com/office/powerpoint/2010/main" val="1574773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36F3-4000-4F8B-ADD5-A2F414EE0319}"/>
              </a:ext>
            </a:extLst>
          </p:cNvPr>
          <p:cNvSpPr>
            <a:spLocks noGrp="1"/>
          </p:cNvSpPr>
          <p:nvPr>
            <p:ph type="title"/>
          </p:nvPr>
        </p:nvSpPr>
        <p:spPr/>
        <p:txBody>
          <a:bodyPr/>
          <a:lstStyle/>
          <a:p>
            <a:r>
              <a:rPr lang="en-GB" dirty="0"/>
              <a:t>Data Preparation</a:t>
            </a:r>
          </a:p>
        </p:txBody>
      </p:sp>
      <p:sp>
        <p:nvSpPr>
          <p:cNvPr id="3" name="Content Placeholder 2">
            <a:extLst>
              <a:ext uri="{FF2B5EF4-FFF2-40B4-BE49-F238E27FC236}">
                <a16:creationId xmlns:a16="http://schemas.microsoft.com/office/drawing/2014/main" id="{20C25CEC-B2D0-4A90-9608-C26772D737BB}"/>
              </a:ext>
            </a:extLst>
          </p:cNvPr>
          <p:cNvSpPr>
            <a:spLocks noGrp="1"/>
          </p:cNvSpPr>
          <p:nvPr>
            <p:ph idx="1"/>
          </p:nvPr>
        </p:nvSpPr>
        <p:spPr>
          <a:xfrm>
            <a:off x="838200" y="1825625"/>
            <a:ext cx="11132127" cy="3522230"/>
          </a:xfrm>
        </p:spPr>
        <p:txBody>
          <a:bodyPr>
            <a:normAutofit fontScale="92500"/>
          </a:bodyPr>
          <a:lstStyle/>
          <a:p>
            <a:r>
              <a:rPr lang="en-GB" dirty="0"/>
              <a:t>Tokenization - the process of chopping of sentences into pieces called tokens and, in the process, throwing away unwanted characters.</a:t>
            </a:r>
          </a:p>
          <a:p>
            <a:r>
              <a:rPr lang="en-GB" dirty="0" err="1"/>
              <a:t>Stopword</a:t>
            </a:r>
            <a:r>
              <a:rPr lang="en-GB" dirty="0"/>
              <a:t> removal - the process of removing stop words from the sentences such as: articles, prepositions, punctuation marks.</a:t>
            </a:r>
          </a:p>
          <a:p>
            <a:r>
              <a:rPr lang="en-GB" dirty="0"/>
              <a:t>Stemming - </a:t>
            </a:r>
            <a:r>
              <a:rPr lang="en-US" dirty="0"/>
              <a:t>The process of slicing the end or the beginning of words with the intention of removing affixes (lexical additions to the root of the word).</a:t>
            </a:r>
            <a:endParaRPr lang="en-GB" dirty="0"/>
          </a:p>
          <a:p>
            <a:r>
              <a:rPr lang="en-GB" dirty="0"/>
              <a:t>Lemmatization - </a:t>
            </a:r>
            <a:r>
              <a:rPr lang="en-US" dirty="0"/>
              <a:t>Has the objective of reducing a word to its base form and grouping together different forms of the same word. </a:t>
            </a:r>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8C279D56-F2D4-4C78-8F14-AE50A9605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057" y="5436753"/>
            <a:ext cx="6995255" cy="1056122"/>
          </a:xfrm>
          <a:prstGeom prst="rect">
            <a:avLst/>
          </a:prstGeom>
        </p:spPr>
      </p:pic>
    </p:spTree>
    <p:extLst>
      <p:ext uri="{BB962C8B-B14F-4D97-AF65-F5344CB8AC3E}">
        <p14:creationId xmlns:p14="http://schemas.microsoft.com/office/powerpoint/2010/main" val="624919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Shape 27">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705542-033E-4C3D-B79E-8B91C0ADE26F}"/>
              </a:ext>
            </a:extLst>
          </p:cNvPr>
          <p:cNvSpPr>
            <a:spLocks noGrp="1"/>
          </p:cNvSpPr>
          <p:nvPr>
            <p:ph type="title"/>
          </p:nvPr>
        </p:nvSpPr>
        <p:spPr>
          <a:xfrm>
            <a:off x="934872" y="982272"/>
            <a:ext cx="3388419" cy="4560970"/>
          </a:xfrm>
        </p:spPr>
        <p:txBody>
          <a:bodyPr>
            <a:normAutofit/>
          </a:bodyPr>
          <a:lstStyle/>
          <a:p>
            <a:r>
              <a:rPr lang="en-GB" sz="4000">
                <a:solidFill>
                  <a:srgbClr val="FFFFFF"/>
                </a:solidFill>
              </a:rPr>
              <a:t>Text Representation</a:t>
            </a:r>
          </a:p>
        </p:txBody>
      </p:sp>
      <p:sp>
        <p:nvSpPr>
          <p:cNvPr id="30"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C12DE0F4-9754-4F34-AA99-C0A4409BE1DA}"/>
              </a:ext>
            </a:extLst>
          </p:cNvPr>
          <p:cNvSpPr>
            <a:spLocks noGrp="1"/>
          </p:cNvSpPr>
          <p:nvPr>
            <p:ph idx="1"/>
          </p:nvPr>
        </p:nvSpPr>
        <p:spPr>
          <a:xfrm>
            <a:off x="5221862" y="1719618"/>
            <a:ext cx="5948831" cy="4334629"/>
          </a:xfrm>
        </p:spPr>
        <p:txBody>
          <a:bodyPr anchor="ctr">
            <a:normAutofit/>
          </a:bodyPr>
          <a:lstStyle/>
          <a:p>
            <a:r>
              <a:rPr lang="en-GB" sz="2000">
                <a:solidFill>
                  <a:srgbClr val="FEFFFF"/>
                </a:solidFill>
              </a:rPr>
              <a:t>Summarization Techniques</a:t>
            </a:r>
          </a:p>
          <a:p>
            <a:pPr lvl="1">
              <a:buFont typeface="Wingdings" panose="05000000000000000000" pitchFamily="2" charset="2"/>
              <a:buChar char="ü"/>
            </a:pPr>
            <a:r>
              <a:rPr lang="en-GB" sz="2000">
                <a:solidFill>
                  <a:srgbClr val="FEFFFF"/>
                </a:solidFill>
              </a:rPr>
              <a:t>Bag of Words</a:t>
            </a:r>
          </a:p>
          <a:p>
            <a:pPr lvl="1">
              <a:buFont typeface="Wingdings" panose="05000000000000000000" pitchFamily="2" charset="2"/>
              <a:buChar char="ü"/>
            </a:pPr>
            <a:r>
              <a:rPr lang="en-GB" sz="2000">
                <a:solidFill>
                  <a:srgbClr val="FEFFFF"/>
                </a:solidFill>
              </a:rPr>
              <a:t>N-grams</a:t>
            </a:r>
          </a:p>
          <a:p>
            <a:pPr lvl="1">
              <a:buFont typeface="Wingdings" panose="05000000000000000000" pitchFamily="2" charset="2"/>
              <a:buChar char="ü"/>
            </a:pPr>
            <a:r>
              <a:rPr lang="en-GB" sz="2000">
                <a:solidFill>
                  <a:srgbClr val="FEFFFF"/>
                </a:solidFill>
              </a:rPr>
              <a:t>TF-IDF</a:t>
            </a:r>
          </a:p>
          <a:p>
            <a:r>
              <a:rPr lang="en-GB" sz="2000">
                <a:solidFill>
                  <a:srgbClr val="FEFFFF"/>
                </a:solidFill>
              </a:rPr>
              <a:t>Neural Network Language Models</a:t>
            </a:r>
          </a:p>
          <a:p>
            <a:pPr lvl="1">
              <a:buFont typeface="Wingdings" panose="05000000000000000000" pitchFamily="2" charset="2"/>
              <a:buChar char="ü"/>
            </a:pPr>
            <a:r>
              <a:rPr lang="en-GB" sz="2000">
                <a:solidFill>
                  <a:srgbClr val="FEFFFF"/>
                </a:solidFill>
              </a:rPr>
              <a:t>Word2Vec/Doc2Vec</a:t>
            </a:r>
          </a:p>
          <a:p>
            <a:pPr lvl="1">
              <a:buFont typeface="Wingdings" panose="05000000000000000000" pitchFamily="2" charset="2"/>
              <a:buChar char="ü"/>
            </a:pPr>
            <a:r>
              <a:rPr lang="en-GB" sz="2000">
                <a:solidFill>
                  <a:srgbClr val="FEFFFF"/>
                </a:solidFill>
              </a:rPr>
              <a:t>Fast Text</a:t>
            </a:r>
          </a:p>
          <a:p>
            <a:pPr lvl="1">
              <a:buFont typeface="Wingdings" panose="05000000000000000000" pitchFamily="2" charset="2"/>
              <a:buChar char="ü"/>
            </a:pPr>
            <a:r>
              <a:rPr lang="en-GB" sz="2000">
                <a:solidFill>
                  <a:srgbClr val="FEFFFF"/>
                </a:solidFill>
              </a:rPr>
              <a:t>GloVe</a:t>
            </a:r>
          </a:p>
          <a:p>
            <a:pPr lvl="1">
              <a:buFont typeface="Wingdings" panose="05000000000000000000" pitchFamily="2" charset="2"/>
              <a:buChar char="ü"/>
            </a:pPr>
            <a:r>
              <a:rPr lang="en-GB" sz="2000">
                <a:solidFill>
                  <a:srgbClr val="FEFFFF"/>
                </a:solidFill>
              </a:rPr>
              <a:t>Sequence to Sequence Models</a:t>
            </a:r>
          </a:p>
          <a:p>
            <a:pPr lvl="1">
              <a:buFont typeface="Wingdings" panose="05000000000000000000" pitchFamily="2" charset="2"/>
              <a:buChar char="ü"/>
            </a:pPr>
            <a:r>
              <a:rPr lang="en-GB" sz="2000">
                <a:solidFill>
                  <a:srgbClr val="FEFFFF"/>
                </a:solidFill>
              </a:rPr>
              <a:t>Transformers</a:t>
            </a:r>
          </a:p>
          <a:p>
            <a:pPr lvl="1">
              <a:buFont typeface="Wingdings" panose="05000000000000000000" pitchFamily="2" charset="2"/>
              <a:buChar char="ü"/>
            </a:pPr>
            <a:r>
              <a:rPr lang="en-GB" sz="2000">
                <a:solidFill>
                  <a:srgbClr val="FEFFFF"/>
                </a:solidFill>
              </a:rPr>
              <a:t>Bidirectional Encoder Representations from Transformer</a:t>
            </a:r>
          </a:p>
        </p:txBody>
      </p:sp>
    </p:spTree>
    <p:extLst>
      <p:ext uri="{BB962C8B-B14F-4D97-AF65-F5344CB8AC3E}">
        <p14:creationId xmlns:p14="http://schemas.microsoft.com/office/powerpoint/2010/main" val="94589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A80B-23FC-4CA0-9436-22846D66E99F}"/>
              </a:ext>
            </a:extLst>
          </p:cNvPr>
          <p:cNvSpPr>
            <a:spLocks noGrp="1"/>
          </p:cNvSpPr>
          <p:nvPr>
            <p:ph type="title"/>
          </p:nvPr>
        </p:nvSpPr>
        <p:spPr/>
        <p:txBody>
          <a:bodyPr/>
          <a:lstStyle/>
          <a:p>
            <a:r>
              <a:rPr lang="en-GB" dirty="0"/>
              <a:t>Challenges with Summarization Techniques</a:t>
            </a:r>
          </a:p>
        </p:txBody>
      </p:sp>
      <p:sp>
        <p:nvSpPr>
          <p:cNvPr id="3" name="Content Placeholder 2">
            <a:extLst>
              <a:ext uri="{FF2B5EF4-FFF2-40B4-BE49-F238E27FC236}">
                <a16:creationId xmlns:a16="http://schemas.microsoft.com/office/drawing/2014/main" id="{A8FF4955-68B7-4364-899F-88543BF65A54}"/>
              </a:ext>
            </a:extLst>
          </p:cNvPr>
          <p:cNvSpPr>
            <a:spLocks noGrp="1"/>
          </p:cNvSpPr>
          <p:nvPr>
            <p:ph idx="1"/>
          </p:nvPr>
        </p:nvSpPr>
        <p:spPr/>
        <p:txBody>
          <a:bodyPr/>
          <a:lstStyle/>
          <a:p>
            <a:r>
              <a:rPr lang="en-GB" dirty="0" err="1"/>
              <a:t>BoW</a:t>
            </a:r>
            <a:r>
              <a:rPr lang="en-GB" dirty="0"/>
              <a:t> – does not have word ordering, hence looses contextual meaning of words during representation.</a:t>
            </a:r>
          </a:p>
          <a:p>
            <a:r>
              <a:rPr lang="en-GB" dirty="0"/>
              <a:t>N-grams – They cannot maintain long word dependencies in sentences.</a:t>
            </a:r>
          </a:p>
          <a:p>
            <a:r>
              <a:rPr lang="en-GB" dirty="0"/>
              <a:t>TF-IDF – Makes assumption that rare words in the document are more important.</a:t>
            </a:r>
          </a:p>
        </p:txBody>
      </p:sp>
    </p:spTree>
    <p:extLst>
      <p:ext uri="{BB962C8B-B14F-4D97-AF65-F5344CB8AC3E}">
        <p14:creationId xmlns:p14="http://schemas.microsoft.com/office/powerpoint/2010/main" val="153922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FBAC2-6176-49EA-95AF-E1B17E857DDB}"/>
              </a:ext>
            </a:extLst>
          </p:cNvPr>
          <p:cNvSpPr>
            <a:spLocks noGrp="1"/>
          </p:cNvSpPr>
          <p:nvPr>
            <p:ph type="title"/>
          </p:nvPr>
        </p:nvSpPr>
        <p:spPr>
          <a:xfrm>
            <a:off x="1171074" y="1396686"/>
            <a:ext cx="3240506" cy="4064628"/>
          </a:xfrm>
        </p:spPr>
        <p:txBody>
          <a:bodyPr>
            <a:normAutofit/>
          </a:bodyPr>
          <a:lstStyle/>
          <a:p>
            <a:r>
              <a:rPr lang="en-GB">
                <a:solidFill>
                  <a:srgbClr val="FFFFFF"/>
                </a:solidFill>
              </a:rPr>
              <a:t>NLP – What’s the problem?</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4B50CAE-E82F-4405-BD88-8156D0B9AF06}"/>
              </a:ext>
            </a:extLst>
          </p:cNvPr>
          <p:cNvSpPr>
            <a:spLocks noGrp="1"/>
          </p:cNvSpPr>
          <p:nvPr>
            <p:ph idx="1"/>
          </p:nvPr>
        </p:nvSpPr>
        <p:spPr>
          <a:xfrm>
            <a:off x="5370153" y="1526033"/>
            <a:ext cx="5536397" cy="3935281"/>
          </a:xfrm>
        </p:spPr>
        <p:txBody>
          <a:bodyPr>
            <a:noAutofit/>
          </a:bodyPr>
          <a:lstStyle/>
          <a:p>
            <a:pPr marL="285750">
              <a:spcAft>
                <a:spcPts val="600"/>
              </a:spcAft>
            </a:pPr>
            <a:r>
              <a:rPr lang="en-US" sz="2000" dirty="0"/>
              <a:t>Everything we express (verbally or written) has lots of </a:t>
            </a:r>
            <a:r>
              <a:rPr lang="en-US" sz="2000" b="1" dirty="0"/>
              <a:t>information</a:t>
            </a:r>
            <a:r>
              <a:rPr lang="en-US" sz="2000" dirty="0"/>
              <a:t> (topic, tone, words…).</a:t>
            </a:r>
          </a:p>
          <a:p>
            <a:pPr marL="285750">
              <a:spcAft>
                <a:spcPts val="600"/>
              </a:spcAft>
            </a:pPr>
            <a:r>
              <a:rPr lang="en-US" sz="2000" dirty="0"/>
              <a:t>This information can be </a:t>
            </a:r>
            <a:r>
              <a:rPr lang="en-US" sz="2000" b="1" dirty="0"/>
              <a:t>interpreted</a:t>
            </a:r>
            <a:r>
              <a:rPr lang="en-US" sz="2000" dirty="0"/>
              <a:t>, and </a:t>
            </a:r>
            <a:r>
              <a:rPr lang="en-US" sz="2000" b="1" dirty="0"/>
              <a:t>value extracted </a:t>
            </a:r>
            <a:r>
              <a:rPr lang="en-US" sz="2000" dirty="0"/>
              <a:t>from it. </a:t>
            </a:r>
          </a:p>
          <a:p>
            <a:pPr marL="285750">
              <a:spcAft>
                <a:spcPts val="600"/>
              </a:spcAft>
            </a:pPr>
            <a:r>
              <a:rPr lang="en-US" sz="2000" dirty="0"/>
              <a:t>In theory, we can understand and even </a:t>
            </a:r>
            <a:r>
              <a:rPr lang="en-US" sz="2000" b="1" dirty="0"/>
              <a:t>predict</a:t>
            </a:r>
            <a:r>
              <a:rPr lang="en-US" sz="2000" dirty="0"/>
              <a:t> human </a:t>
            </a:r>
            <a:r>
              <a:rPr lang="en-US" sz="2000" dirty="0" err="1"/>
              <a:t>behaviour</a:t>
            </a:r>
            <a:r>
              <a:rPr lang="en-US" sz="2000" dirty="0"/>
              <a:t> using that information.</a:t>
            </a:r>
          </a:p>
          <a:p>
            <a:pPr marL="285750">
              <a:spcAft>
                <a:spcPts val="600"/>
              </a:spcAft>
            </a:pPr>
            <a:r>
              <a:rPr lang="en-US" sz="2000" dirty="0"/>
              <a:t>However, each sentence comes with its </a:t>
            </a:r>
            <a:r>
              <a:rPr lang="en-US" sz="2000" b="1" dirty="0"/>
              <a:t>complexity</a:t>
            </a:r>
            <a:r>
              <a:rPr lang="en-US" sz="2000" dirty="0"/>
              <a:t>. </a:t>
            </a:r>
          </a:p>
          <a:p>
            <a:pPr marL="285750">
              <a:spcAft>
                <a:spcPts val="600"/>
              </a:spcAft>
            </a:pPr>
            <a:r>
              <a:rPr lang="en-US" sz="2000" dirty="0"/>
              <a:t>If you want to </a:t>
            </a:r>
            <a:r>
              <a:rPr lang="en-US" sz="2000" b="1" dirty="0"/>
              <a:t>scale</a:t>
            </a:r>
            <a:r>
              <a:rPr lang="en-US" sz="2000" dirty="0"/>
              <a:t> and </a:t>
            </a:r>
            <a:r>
              <a:rPr lang="en-US" sz="2000" b="1" dirty="0"/>
              <a:t>analyze</a:t>
            </a:r>
            <a:r>
              <a:rPr lang="en-US" sz="2000" dirty="0"/>
              <a:t> several hundreds, thousands or millions of text data, then the situation is unmanageable.</a:t>
            </a:r>
          </a:p>
          <a:p>
            <a:pPr marL="285750">
              <a:spcAft>
                <a:spcPts val="600"/>
              </a:spcAft>
            </a:pPr>
            <a:r>
              <a:rPr lang="en-US" sz="2000" dirty="0"/>
              <a:t>Data generated from conversations, declarations or even tweets are examples of </a:t>
            </a:r>
            <a:r>
              <a:rPr lang="en-US" sz="2000" b="1" dirty="0"/>
              <a:t>unstructured data</a:t>
            </a:r>
            <a:r>
              <a:rPr lang="en-US" sz="2000" dirty="0"/>
              <a:t>.</a:t>
            </a:r>
          </a:p>
        </p:txBody>
      </p:sp>
    </p:spTree>
    <p:extLst>
      <p:ext uri="{BB962C8B-B14F-4D97-AF65-F5344CB8AC3E}">
        <p14:creationId xmlns:p14="http://schemas.microsoft.com/office/powerpoint/2010/main" val="3862267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B879-BEA3-48A6-8BBF-58097D1FF33D}"/>
              </a:ext>
            </a:extLst>
          </p:cNvPr>
          <p:cNvSpPr>
            <a:spLocks noGrp="1"/>
          </p:cNvSpPr>
          <p:nvPr>
            <p:ph type="title"/>
          </p:nvPr>
        </p:nvSpPr>
        <p:spPr>
          <a:xfrm>
            <a:off x="648929" y="629266"/>
            <a:ext cx="4944152" cy="1622321"/>
          </a:xfrm>
        </p:spPr>
        <p:txBody>
          <a:bodyPr>
            <a:normAutofit/>
          </a:bodyPr>
          <a:lstStyle/>
          <a:p>
            <a:r>
              <a:rPr lang="en-GB"/>
              <a:t>Word2Vec Model</a:t>
            </a:r>
          </a:p>
        </p:txBody>
      </p:sp>
      <p:sp>
        <p:nvSpPr>
          <p:cNvPr id="3" name="Content Placeholder 2">
            <a:extLst>
              <a:ext uri="{FF2B5EF4-FFF2-40B4-BE49-F238E27FC236}">
                <a16:creationId xmlns:a16="http://schemas.microsoft.com/office/drawing/2014/main" id="{82CAE015-C5FC-481D-89FD-683BF9B8A1DD}"/>
              </a:ext>
            </a:extLst>
          </p:cNvPr>
          <p:cNvSpPr>
            <a:spLocks noGrp="1"/>
          </p:cNvSpPr>
          <p:nvPr>
            <p:ph idx="1"/>
          </p:nvPr>
        </p:nvSpPr>
        <p:spPr>
          <a:xfrm>
            <a:off x="648930" y="2438400"/>
            <a:ext cx="4944151" cy="3785419"/>
          </a:xfrm>
        </p:spPr>
        <p:txBody>
          <a:bodyPr>
            <a:noAutofit/>
          </a:bodyPr>
          <a:lstStyle/>
          <a:p>
            <a:r>
              <a:rPr lang="en-GB" sz="2400" dirty="0"/>
              <a:t>Uses a neural network model to learn word associations from a large corpus of text.</a:t>
            </a:r>
          </a:p>
          <a:p>
            <a:r>
              <a:rPr lang="en-GB" sz="2400" dirty="0"/>
              <a:t>Representations are created using 2 algorithms:-</a:t>
            </a:r>
          </a:p>
          <a:p>
            <a:pPr lvl="1"/>
            <a:r>
              <a:rPr lang="en-GB" dirty="0"/>
              <a:t>Continuous Bag of Words</a:t>
            </a:r>
          </a:p>
          <a:p>
            <a:pPr lvl="1"/>
            <a:r>
              <a:rPr lang="en-GB" dirty="0"/>
              <a:t>Skip-gram </a:t>
            </a:r>
          </a:p>
          <a:p>
            <a:r>
              <a:rPr lang="en-US" sz="2400" dirty="0"/>
              <a:t>Such representations, encapsulate different relations between words, like synonyms, antonyms, or analogies</a:t>
            </a:r>
            <a:endParaRPr lang="en-GB" sz="2400" dirty="0"/>
          </a:p>
        </p:txBody>
      </p:sp>
      <p:sp>
        <p:nvSpPr>
          <p:cNvPr id="26" name="Rectangle 2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D55150D2-968C-4FE1-9018-D52D8F477060}"/>
              </a:ext>
            </a:extLst>
          </p:cNvPr>
          <p:cNvPicPr>
            <a:picLocks noChangeAspect="1"/>
          </p:cNvPicPr>
          <p:nvPr/>
        </p:nvPicPr>
        <p:blipFill rotWithShape="1">
          <a:blip r:embed="rId2">
            <a:extLst>
              <a:ext uri="{28A0092B-C50C-407E-A947-70E740481C1C}">
                <a14:useLocalDpi xmlns:a14="http://schemas.microsoft.com/office/drawing/2010/main" val="0"/>
              </a:ext>
            </a:extLst>
          </a:blip>
          <a:srcRect t="11948" r="-3" b="-3"/>
          <a:stretch/>
        </p:blipFill>
        <p:spPr>
          <a:xfrm>
            <a:off x="6904709" y="1258123"/>
            <a:ext cx="4475531" cy="4338507"/>
          </a:xfrm>
          <a:prstGeom prst="rect">
            <a:avLst/>
          </a:prstGeom>
          <a:effectLst/>
        </p:spPr>
      </p:pic>
    </p:spTree>
    <p:extLst>
      <p:ext uri="{BB962C8B-B14F-4D97-AF65-F5344CB8AC3E}">
        <p14:creationId xmlns:p14="http://schemas.microsoft.com/office/powerpoint/2010/main" val="310950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07883-8851-48E2-9FDD-5394121920B5}"/>
              </a:ext>
            </a:extLst>
          </p:cNvPr>
          <p:cNvSpPr>
            <a:spLocks noGrp="1"/>
          </p:cNvSpPr>
          <p:nvPr>
            <p:ph type="title"/>
          </p:nvPr>
        </p:nvSpPr>
        <p:spPr>
          <a:xfrm>
            <a:off x="589560" y="856180"/>
            <a:ext cx="4560584" cy="1128068"/>
          </a:xfrm>
        </p:spPr>
        <p:txBody>
          <a:bodyPr anchor="ctr">
            <a:normAutofit/>
          </a:bodyPr>
          <a:lstStyle/>
          <a:p>
            <a:r>
              <a:rPr lang="en-GB" sz="3700"/>
              <a:t>Continuous Bag of Words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CB3A4F-7C26-4E0E-A050-B518231F10A0}"/>
              </a:ext>
            </a:extLst>
          </p:cNvPr>
          <p:cNvSpPr>
            <a:spLocks noGrp="1"/>
          </p:cNvSpPr>
          <p:nvPr>
            <p:ph idx="1"/>
          </p:nvPr>
        </p:nvSpPr>
        <p:spPr>
          <a:xfrm>
            <a:off x="590719" y="2330505"/>
            <a:ext cx="4559425" cy="3979585"/>
          </a:xfrm>
        </p:spPr>
        <p:txBody>
          <a:bodyPr anchor="ctr">
            <a:normAutofit/>
          </a:bodyPr>
          <a:lstStyle/>
          <a:p>
            <a:r>
              <a:rPr lang="en-GB" sz="2400" dirty="0"/>
              <a:t>Predict the target word using context words on both sides of the sentence.</a:t>
            </a:r>
          </a:p>
          <a:p>
            <a:r>
              <a:rPr lang="en-US" sz="2400" dirty="0"/>
              <a:t>Each word is represented as a feature vector. </a:t>
            </a:r>
          </a:p>
          <a:p>
            <a:r>
              <a:rPr lang="en-US" sz="2400" dirty="0"/>
              <a:t>After training, these vectors become the word vectors.</a:t>
            </a:r>
            <a:endParaRPr lang="en-GB" sz="24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C3A3F8-FA9F-482F-9BBE-4A16A2D72754}"/>
              </a:ext>
            </a:extLst>
          </p:cNvPr>
          <p:cNvPicPr/>
          <p:nvPr/>
        </p:nvPicPr>
        <p:blipFill rotWithShape="1">
          <a:blip r:embed="rId2"/>
          <a:srcRect t="10047" r="-1" b="15795"/>
          <a:stretch/>
        </p:blipFill>
        <p:spPr bwMode="auto">
          <a:xfrm>
            <a:off x="5977788" y="799352"/>
            <a:ext cx="5425410" cy="525929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050471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8F085-8898-49C4-9AA0-BD3720F0A138}"/>
              </a:ext>
            </a:extLst>
          </p:cNvPr>
          <p:cNvSpPr>
            <a:spLocks noGrp="1"/>
          </p:cNvSpPr>
          <p:nvPr>
            <p:ph type="title"/>
          </p:nvPr>
        </p:nvSpPr>
        <p:spPr>
          <a:xfrm>
            <a:off x="838200" y="365125"/>
            <a:ext cx="10515600" cy="1306443"/>
          </a:xfrm>
        </p:spPr>
        <p:txBody>
          <a:bodyPr>
            <a:normAutofit/>
          </a:bodyPr>
          <a:lstStyle/>
          <a:p>
            <a:r>
              <a:rPr lang="en-GB" sz="4000"/>
              <a:t>Skip-gram Model</a:t>
            </a:r>
          </a:p>
        </p:txBody>
      </p:sp>
      <p:sp>
        <p:nvSpPr>
          <p:cNvPr id="3" name="Content Placeholder 2">
            <a:extLst>
              <a:ext uri="{FF2B5EF4-FFF2-40B4-BE49-F238E27FC236}">
                <a16:creationId xmlns:a16="http://schemas.microsoft.com/office/drawing/2014/main" id="{1083EB36-A219-45EC-AF0F-C5D817309531}"/>
              </a:ext>
            </a:extLst>
          </p:cNvPr>
          <p:cNvSpPr>
            <a:spLocks noGrp="1"/>
          </p:cNvSpPr>
          <p:nvPr>
            <p:ph idx="1"/>
          </p:nvPr>
        </p:nvSpPr>
        <p:spPr>
          <a:xfrm>
            <a:off x="838200" y="1825625"/>
            <a:ext cx="10515600" cy="1037648"/>
          </a:xfrm>
        </p:spPr>
        <p:txBody>
          <a:bodyPr>
            <a:normAutofit/>
          </a:bodyPr>
          <a:lstStyle/>
          <a:p>
            <a:r>
              <a:rPr lang="en-GB" sz="2000" dirty="0"/>
              <a:t>Skip-gram model uses a given word to predict likelihood of the closest words next to it (context). </a:t>
            </a:r>
          </a:p>
        </p:txBody>
      </p:sp>
      <p:pic>
        <p:nvPicPr>
          <p:cNvPr id="5" name="Picture 4" descr="Shape, circle&#10;&#10;Description automatically generated">
            <a:extLst>
              <a:ext uri="{FF2B5EF4-FFF2-40B4-BE49-F238E27FC236}">
                <a16:creationId xmlns:a16="http://schemas.microsoft.com/office/drawing/2014/main" id="{2F20AF85-E5BA-4773-8BB4-CDE9FC74B00D}"/>
              </a:ext>
            </a:extLst>
          </p:cNvPr>
          <p:cNvPicPr>
            <a:picLocks noChangeAspect="1"/>
          </p:cNvPicPr>
          <p:nvPr/>
        </p:nvPicPr>
        <p:blipFill rotWithShape="1">
          <a:blip r:embed="rId2">
            <a:extLst>
              <a:ext uri="{28A0092B-C50C-407E-A947-70E740481C1C}">
                <a14:useLocalDpi xmlns:a14="http://schemas.microsoft.com/office/drawing/2010/main" val="0"/>
              </a:ext>
            </a:extLst>
          </a:blip>
          <a:srcRect l="8719" r="-1" b="-1"/>
          <a:stretch/>
        </p:blipFill>
        <p:spPr>
          <a:xfrm>
            <a:off x="2283282" y="2268067"/>
            <a:ext cx="6170299" cy="4224808"/>
          </a:xfrm>
          <a:prstGeom prst="rect">
            <a:avLst/>
          </a:prstGeom>
        </p:spPr>
      </p:pic>
    </p:spTree>
    <p:extLst>
      <p:ext uri="{BB962C8B-B14F-4D97-AF65-F5344CB8AC3E}">
        <p14:creationId xmlns:p14="http://schemas.microsoft.com/office/powerpoint/2010/main" val="320514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515B-65EC-429A-A191-85065C36533A}"/>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Sequence to Sequence Models</a:t>
            </a:r>
          </a:p>
        </p:txBody>
      </p:sp>
      <p:sp>
        <p:nvSpPr>
          <p:cNvPr id="4" name="Rectangle 3">
            <a:extLst>
              <a:ext uri="{FF2B5EF4-FFF2-40B4-BE49-F238E27FC236}">
                <a16:creationId xmlns:a16="http://schemas.microsoft.com/office/drawing/2014/main" id="{1DB30505-26B9-45CF-9FD0-B5C4D28E779A}"/>
              </a:ext>
            </a:extLst>
          </p:cNvPr>
          <p:cNvSpPr/>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A model that aims to map a fixed-length input sequence to a fixed-length output sequence, where the lengths may differ.</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for post">
            <a:extLst>
              <a:ext uri="{FF2B5EF4-FFF2-40B4-BE49-F238E27FC236}">
                <a16:creationId xmlns:a16="http://schemas.microsoft.com/office/drawing/2014/main" id="{15C447A2-9BE1-4541-A53E-BAE678643B4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5405862" y="2020358"/>
            <a:ext cx="6019331" cy="2814038"/>
          </a:xfrm>
          <a:prstGeom prst="rect">
            <a:avLst/>
          </a:prstGeom>
          <a:noFill/>
          <a:effectLst/>
        </p:spPr>
      </p:pic>
    </p:spTree>
    <p:extLst>
      <p:ext uri="{BB962C8B-B14F-4D97-AF65-F5344CB8AC3E}">
        <p14:creationId xmlns:p14="http://schemas.microsoft.com/office/powerpoint/2010/main" val="102284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F29A8-94C8-4DCC-A0D1-9EBD6E3FF930}"/>
              </a:ext>
            </a:extLst>
          </p:cNvPr>
          <p:cNvSpPr>
            <a:spLocks noGrp="1"/>
          </p:cNvSpPr>
          <p:nvPr>
            <p:ph type="title"/>
          </p:nvPr>
        </p:nvSpPr>
        <p:spPr/>
        <p:txBody>
          <a:bodyPr/>
          <a:lstStyle/>
          <a:p>
            <a:r>
              <a:rPr lang="en-GB" dirty="0"/>
              <a:t>Encoder</a:t>
            </a:r>
          </a:p>
        </p:txBody>
      </p:sp>
      <p:sp>
        <p:nvSpPr>
          <p:cNvPr id="3" name="Content Placeholder 2">
            <a:extLst>
              <a:ext uri="{FF2B5EF4-FFF2-40B4-BE49-F238E27FC236}">
                <a16:creationId xmlns:a16="http://schemas.microsoft.com/office/drawing/2014/main" id="{DF34A62A-BAA9-4BDE-9CA5-4B3EDC35FB70}"/>
              </a:ext>
            </a:extLst>
          </p:cNvPr>
          <p:cNvSpPr>
            <a:spLocks noGrp="1"/>
          </p:cNvSpPr>
          <p:nvPr>
            <p:ph idx="1"/>
          </p:nvPr>
        </p:nvSpPr>
        <p:spPr>
          <a:xfrm>
            <a:off x="838200" y="1825625"/>
            <a:ext cx="10515600" cy="3134302"/>
          </a:xfrm>
        </p:spPr>
        <p:txBody>
          <a:bodyPr/>
          <a:lstStyle/>
          <a:p>
            <a:r>
              <a:rPr lang="en-US" dirty="0"/>
              <a:t>A stack of several recurrent units (LSTM or GRU cells for better performance) where each accepts a single element of the input sequence, collects information for that element and propagates it forward.</a:t>
            </a:r>
          </a:p>
          <a:p>
            <a:r>
              <a:rPr lang="en-US" dirty="0"/>
              <a:t>The input sequence is a collection of all words from the sentence. Each word is represented as </a:t>
            </a:r>
            <a:r>
              <a:rPr lang="en-US" i="1" dirty="0" err="1"/>
              <a:t>x_i</a:t>
            </a:r>
            <a:r>
              <a:rPr lang="en-US" dirty="0"/>
              <a:t> where </a:t>
            </a:r>
            <a:r>
              <a:rPr lang="en-US" i="1" dirty="0"/>
              <a:t>i</a:t>
            </a:r>
            <a:r>
              <a:rPr lang="en-US" dirty="0"/>
              <a:t> is the order of that word.</a:t>
            </a:r>
          </a:p>
          <a:p>
            <a:r>
              <a:rPr lang="en-US" dirty="0"/>
              <a:t>The hidden states </a:t>
            </a:r>
            <a:r>
              <a:rPr lang="en-US" i="1" dirty="0" err="1"/>
              <a:t>h_i</a:t>
            </a:r>
            <a:r>
              <a:rPr lang="en-US" i="1" dirty="0"/>
              <a:t> </a:t>
            </a:r>
            <a:r>
              <a:rPr lang="en-US" dirty="0"/>
              <a:t>are computed using the formula:</a:t>
            </a:r>
          </a:p>
          <a:p>
            <a:endParaRPr lang="en-GB" dirty="0"/>
          </a:p>
        </p:txBody>
      </p:sp>
      <p:pic>
        <p:nvPicPr>
          <p:cNvPr id="5" name="Picture 4">
            <a:extLst>
              <a:ext uri="{FF2B5EF4-FFF2-40B4-BE49-F238E27FC236}">
                <a16:creationId xmlns:a16="http://schemas.microsoft.com/office/drawing/2014/main" id="{0ED8BC0B-E368-4583-B41A-6EE5010D1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82" y="4959927"/>
            <a:ext cx="9735127" cy="1323703"/>
          </a:xfrm>
          <a:prstGeom prst="rect">
            <a:avLst/>
          </a:prstGeom>
        </p:spPr>
      </p:pic>
    </p:spTree>
    <p:extLst>
      <p:ext uri="{BB962C8B-B14F-4D97-AF65-F5344CB8AC3E}">
        <p14:creationId xmlns:p14="http://schemas.microsoft.com/office/powerpoint/2010/main" val="3094788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D0D9-8883-42D6-AB07-7B917CE8DD55}"/>
              </a:ext>
            </a:extLst>
          </p:cNvPr>
          <p:cNvSpPr>
            <a:spLocks noGrp="1"/>
          </p:cNvSpPr>
          <p:nvPr>
            <p:ph type="title"/>
          </p:nvPr>
        </p:nvSpPr>
        <p:spPr/>
        <p:txBody>
          <a:bodyPr/>
          <a:lstStyle/>
          <a:p>
            <a:r>
              <a:rPr lang="en-GB" dirty="0"/>
              <a:t>Encoder Vector</a:t>
            </a:r>
          </a:p>
        </p:txBody>
      </p:sp>
      <p:graphicFrame>
        <p:nvGraphicFramePr>
          <p:cNvPr id="5" name="Content Placeholder 2">
            <a:extLst>
              <a:ext uri="{FF2B5EF4-FFF2-40B4-BE49-F238E27FC236}">
                <a16:creationId xmlns:a16="http://schemas.microsoft.com/office/drawing/2014/main" id="{6FBF8FCE-5004-413C-A041-E55B5B854A5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8919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107A-CED2-443B-BB06-CD3CBF21ECF5}"/>
              </a:ext>
            </a:extLst>
          </p:cNvPr>
          <p:cNvSpPr>
            <a:spLocks noGrp="1"/>
          </p:cNvSpPr>
          <p:nvPr>
            <p:ph type="title"/>
          </p:nvPr>
        </p:nvSpPr>
        <p:spPr>
          <a:xfrm>
            <a:off x="1913468" y="365125"/>
            <a:ext cx="9440332" cy="1325563"/>
          </a:xfrm>
        </p:spPr>
        <p:txBody>
          <a:bodyPr>
            <a:normAutofit/>
          </a:bodyPr>
          <a:lstStyle/>
          <a:p>
            <a:r>
              <a:rPr lang="en-GB" sz="5400"/>
              <a:t>Decoder</a:t>
            </a:r>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Flowchart">
            <a:extLst>
              <a:ext uri="{FF2B5EF4-FFF2-40B4-BE49-F238E27FC236}">
                <a16:creationId xmlns:a16="http://schemas.microsoft.com/office/drawing/2014/main" id="{3872959B-A296-4360-B332-D405F9104A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32DAD8C4-87D9-47F7-8C95-24BD3968AAFC}"/>
              </a:ext>
            </a:extLst>
          </p:cNvPr>
          <p:cNvSpPr>
            <a:spLocks noGrp="1"/>
          </p:cNvSpPr>
          <p:nvPr>
            <p:ph idx="1"/>
          </p:nvPr>
        </p:nvSpPr>
        <p:spPr>
          <a:xfrm>
            <a:off x="838200" y="1825625"/>
            <a:ext cx="10515600" cy="3679248"/>
          </a:xfrm>
        </p:spPr>
        <p:txBody>
          <a:bodyPr>
            <a:normAutofit/>
          </a:bodyPr>
          <a:lstStyle/>
          <a:p>
            <a:r>
              <a:rPr lang="en-US" dirty="0"/>
              <a:t>A stack of several recurrent units where each predicts an output </a:t>
            </a:r>
            <a:r>
              <a:rPr lang="en-US" i="1" dirty="0" err="1"/>
              <a:t>y_t</a:t>
            </a:r>
            <a:r>
              <a:rPr lang="en-US" dirty="0"/>
              <a:t> at a time step </a:t>
            </a:r>
            <a:r>
              <a:rPr lang="en-US" i="1" dirty="0"/>
              <a:t>t</a:t>
            </a:r>
            <a:r>
              <a:rPr lang="en-US" dirty="0"/>
              <a:t>.</a:t>
            </a:r>
          </a:p>
          <a:p>
            <a:r>
              <a:rPr lang="en-US" dirty="0"/>
              <a:t>Each recurrent unit accepts a hidden state from the previous unit and produces and output as well as its own hidden state.</a:t>
            </a:r>
          </a:p>
          <a:p>
            <a:r>
              <a:rPr lang="en-US" dirty="0"/>
              <a:t>In the question-answering problem, the output sequence is a collection of all words from the answer. Each word is represented as </a:t>
            </a:r>
            <a:r>
              <a:rPr lang="en-US" i="1" dirty="0" err="1"/>
              <a:t>y_i</a:t>
            </a:r>
            <a:r>
              <a:rPr lang="en-US" dirty="0"/>
              <a:t> where </a:t>
            </a:r>
            <a:r>
              <a:rPr lang="en-US" i="1" dirty="0"/>
              <a:t>i</a:t>
            </a:r>
            <a:r>
              <a:rPr lang="en-US" dirty="0"/>
              <a:t> is the order of that word.</a:t>
            </a:r>
          </a:p>
          <a:p>
            <a:r>
              <a:rPr lang="en-US" dirty="0"/>
              <a:t>Any hidden state </a:t>
            </a:r>
            <a:r>
              <a:rPr lang="en-US" i="1" dirty="0" err="1"/>
              <a:t>h_i</a:t>
            </a:r>
            <a:r>
              <a:rPr lang="en-US" i="1" dirty="0"/>
              <a:t> </a:t>
            </a:r>
            <a:r>
              <a:rPr lang="en-US" dirty="0"/>
              <a:t>is</a:t>
            </a:r>
            <a:r>
              <a:rPr lang="en-US" i="1" dirty="0"/>
              <a:t> </a:t>
            </a:r>
            <a:r>
              <a:rPr lang="en-US" dirty="0"/>
              <a:t>computed using the formula:</a:t>
            </a:r>
          </a:p>
          <a:p>
            <a:pPr marL="0" indent="0">
              <a:buNone/>
            </a:pPr>
            <a:endParaRPr lang="en-GB" dirty="0"/>
          </a:p>
        </p:txBody>
      </p:sp>
      <p:pic>
        <p:nvPicPr>
          <p:cNvPr id="5" name="Picture 4">
            <a:extLst>
              <a:ext uri="{FF2B5EF4-FFF2-40B4-BE49-F238E27FC236}">
                <a16:creationId xmlns:a16="http://schemas.microsoft.com/office/drawing/2014/main" id="{5301C11F-968D-47D7-BB00-1D63E9E98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727" y="5361445"/>
            <a:ext cx="9790545" cy="1367246"/>
          </a:xfrm>
          <a:prstGeom prst="rect">
            <a:avLst/>
          </a:prstGeom>
        </p:spPr>
      </p:pic>
    </p:spTree>
    <p:extLst>
      <p:ext uri="{BB962C8B-B14F-4D97-AF65-F5344CB8AC3E}">
        <p14:creationId xmlns:p14="http://schemas.microsoft.com/office/powerpoint/2010/main" val="995403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F4FA-9D72-4D1E-9BB9-0332779D611D}"/>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Transformer</a:t>
            </a:r>
          </a:p>
        </p:txBody>
      </p:sp>
      <p:sp>
        <p:nvSpPr>
          <p:cNvPr id="7" name="TextBox 6">
            <a:extLst>
              <a:ext uri="{FF2B5EF4-FFF2-40B4-BE49-F238E27FC236}">
                <a16:creationId xmlns:a16="http://schemas.microsoft.com/office/drawing/2014/main" id="{9AF576D2-80E2-4F7D-BE11-58EA06F7CF00}"/>
              </a:ext>
            </a:extLst>
          </p:cNvPr>
          <p:cNvSpPr txBox="1"/>
          <p:nvPr/>
        </p:nvSpPr>
        <p:spPr>
          <a:xfrm>
            <a:off x="648930" y="2438400"/>
            <a:ext cx="4944151"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This model attempts to solve the challenge of long term dependencies of LSTMs</a:t>
            </a:r>
          </a:p>
          <a:p>
            <a:pPr marL="285750" indent="-228600">
              <a:lnSpc>
                <a:spcPct val="90000"/>
              </a:lnSpc>
              <a:spcAft>
                <a:spcPts val="600"/>
              </a:spcAft>
              <a:buFont typeface="Arial" panose="020B0604020202020204" pitchFamily="34" charset="0"/>
              <a:buChar char="•"/>
            </a:pPr>
            <a:r>
              <a:rPr lang="en-US" sz="2000"/>
              <a:t>Introduces an attention layer on each encoder and decoder to store a hidden state of each layer</a:t>
            </a:r>
          </a:p>
          <a:p>
            <a:pPr marL="285750" indent="-228600">
              <a:lnSpc>
                <a:spcPct val="90000"/>
              </a:lnSpc>
              <a:spcAft>
                <a:spcPts val="600"/>
              </a:spcAft>
              <a:buFont typeface="Arial" panose="020B0604020202020204" pitchFamily="34" charset="0"/>
              <a:buChar char="•"/>
            </a:pPr>
            <a:r>
              <a:rPr lang="en-US" sz="2000"/>
              <a:t>The decoders do not only access the last encoder vector but can check a matching hidden state from all the encoders.</a:t>
            </a:r>
          </a:p>
          <a:p>
            <a:pPr marL="285750" indent="-228600">
              <a:lnSpc>
                <a:spcPct val="90000"/>
              </a:lnSpc>
              <a:spcAft>
                <a:spcPts val="600"/>
              </a:spcAft>
              <a:buFont typeface="Arial" panose="020B0604020202020204" pitchFamily="34" charset="0"/>
              <a:buChar char="•"/>
            </a:pPr>
            <a:r>
              <a:rPr lang="en-US" sz="2000"/>
              <a:t>Computing between the layers is done in parallel. True parallel encoder decoder performance.</a:t>
            </a:r>
          </a:p>
        </p:txBody>
      </p:sp>
      <p:sp>
        <p:nvSpPr>
          <p:cNvPr id="12" name="Rectangle 11">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16E95B-75B9-431E-83C6-A6F3346D6D53}"/>
              </a:ext>
            </a:extLst>
          </p:cNvPr>
          <p:cNvPicPr>
            <a:picLocks noChangeAspect="1"/>
          </p:cNvPicPr>
          <p:nvPr/>
        </p:nvPicPr>
        <p:blipFill>
          <a:blip r:embed="rId3"/>
          <a:stretch>
            <a:fillRect/>
          </a:stretch>
        </p:blipFill>
        <p:spPr>
          <a:xfrm>
            <a:off x="6904709" y="2118284"/>
            <a:ext cx="4475531" cy="2618185"/>
          </a:xfrm>
          <a:prstGeom prst="rect">
            <a:avLst/>
          </a:prstGeom>
          <a:effectLst/>
        </p:spPr>
      </p:pic>
    </p:spTree>
    <p:extLst>
      <p:ext uri="{BB962C8B-B14F-4D97-AF65-F5344CB8AC3E}">
        <p14:creationId xmlns:p14="http://schemas.microsoft.com/office/powerpoint/2010/main" val="2250760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E9C7-27E4-4534-A879-AA9B88D76CB6}"/>
              </a:ext>
            </a:extLst>
          </p:cNvPr>
          <p:cNvSpPr>
            <a:spLocks noGrp="1"/>
          </p:cNvSpPr>
          <p:nvPr>
            <p:ph type="title"/>
          </p:nvPr>
        </p:nvSpPr>
        <p:spPr/>
        <p:txBody>
          <a:bodyPr/>
          <a:lstStyle/>
          <a:p>
            <a:r>
              <a:rPr lang="en-GB" dirty="0"/>
              <a:t>Attention</a:t>
            </a:r>
          </a:p>
        </p:txBody>
      </p:sp>
      <p:sp>
        <p:nvSpPr>
          <p:cNvPr id="3" name="Content Placeholder 2">
            <a:extLst>
              <a:ext uri="{FF2B5EF4-FFF2-40B4-BE49-F238E27FC236}">
                <a16:creationId xmlns:a16="http://schemas.microsoft.com/office/drawing/2014/main" id="{0ED5EEDE-6324-4CD4-97D8-1DBFCBD20A1E}"/>
              </a:ext>
            </a:extLst>
          </p:cNvPr>
          <p:cNvSpPr>
            <a:spLocks noGrp="1"/>
          </p:cNvSpPr>
          <p:nvPr>
            <p:ph idx="1"/>
          </p:nvPr>
        </p:nvSpPr>
        <p:spPr/>
        <p:txBody>
          <a:bodyPr/>
          <a:lstStyle/>
          <a:p>
            <a:r>
              <a:rPr lang="en-GB" dirty="0"/>
              <a:t>The main problem of the sequence to sequence model is the need to take in the entire contents of the source sequence into a fixed size vector. </a:t>
            </a:r>
          </a:p>
          <a:p>
            <a:pPr lvl="1"/>
            <a:r>
              <a:rPr lang="en-GB" dirty="0"/>
              <a:t>If the text is longer, it is likely to lose some of the information in the text.</a:t>
            </a:r>
          </a:p>
          <a:p>
            <a:r>
              <a:rPr lang="en-GB" dirty="0"/>
              <a:t>Attention layer removes this bottleneck by enabling the decoder to check back at the sequence of all the hidden states of the source encoders and then provide a weighted average as additional input to the decoder. </a:t>
            </a:r>
          </a:p>
          <a:p>
            <a:r>
              <a:rPr lang="en-GB" dirty="0"/>
              <a:t>Therefore, the model selects the context that best fits the current decoder node as input. </a:t>
            </a:r>
          </a:p>
          <a:p>
            <a:endParaRPr lang="en-GB" dirty="0"/>
          </a:p>
        </p:txBody>
      </p:sp>
    </p:spTree>
    <p:extLst>
      <p:ext uri="{BB962C8B-B14F-4D97-AF65-F5344CB8AC3E}">
        <p14:creationId xmlns:p14="http://schemas.microsoft.com/office/powerpoint/2010/main" val="1009187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E20E-3E0C-49E8-90EB-2A619C7907DE}"/>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3700" dirty="0"/>
              <a:t>Bidirectional Encoder Representation from Transformer</a:t>
            </a:r>
          </a:p>
        </p:txBody>
      </p:sp>
      <p:sp>
        <p:nvSpPr>
          <p:cNvPr id="3" name="Content Placeholder 2">
            <a:extLst>
              <a:ext uri="{FF2B5EF4-FFF2-40B4-BE49-F238E27FC236}">
                <a16:creationId xmlns:a16="http://schemas.microsoft.com/office/drawing/2014/main" id="{2F15EA77-9339-4B89-B7DD-90965189D964}"/>
              </a:ext>
            </a:extLst>
          </p:cNvPr>
          <p:cNvSpPr>
            <a:spLocks noGrp="1"/>
          </p:cNvSpPr>
          <p:nvPr>
            <p:ph idx="1"/>
          </p:nvPr>
        </p:nvSpPr>
        <p:spPr>
          <a:xfrm>
            <a:off x="645858" y="5855843"/>
            <a:ext cx="10906061" cy="458470"/>
          </a:xfrm>
          <a:noFill/>
        </p:spPr>
        <p:txBody>
          <a:bodyPr vert="horz" lIns="91440" tIns="45720" rIns="91440" bIns="45720" rtlCol="0">
            <a:normAutofit/>
          </a:bodyPr>
          <a:lstStyle/>
          <a:p>
            <a:pPr marL="0" indent="0" algn="ctr">
              <a:buNone/>
            </a:pPr>
            <a:r>
              <a:rPr lang="en-US" sz="2000"/>
              <a:t>It is based on Transformer architecture which is a sequence to sequence model based on Attention</a:t>
            </a:r>
          </a:p>
        </p:txBody>
      </p:sp>
      <p:sp>
        <p:nvSpPr>
          <p:cNvPr id="9" name="Rectangle 8">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Image for post">
            <a:extLst>
              <a:ext uri="{FF2B5EF4-FFF2-40B4-BE49-F238E27FC236}">
                <a16:creationId xmlns:a16="http://schemas.microsoft.com/office/drawing/2014/main" id="{5CFC4FE8-3597-43A6-984F-25751157EBEC}"/>
              </a:ext>
            </a:extLst>
          </p:cNvPr>
          <p:cNvPicPr/>
          <p:nvPr/>
        </p:nvPicPr>
        <p:blipFill rotWithShape="1">
          <a:blip r:embed="rId2" cstate="print">
            <a:extLst>
              <a:ext uri="{28A0092B-C50C-407E-A947-70E740481C1C}">
                <a14:useLocalDpi xmlns:a14="http://schemas.microsoft.com/office/drawing/2010/main" val="0"/>
              </a:ext>
            </a:extLst>
          </a:blip>
          <a:srcRect r="4464" b="-1"/>
          <a:stretch/>
        </p:blipFill>
        <p:spPr bwMode="auto">
          <a:xfrm>
            <a:off x="2170027" y="803308"/>
            <a:ext cx="7851943" cy="3554676"/>
          </a:xfrm>
          <a:prstGeom prst="rect">
            <a:avLst/>
          </a:prstGeom>
          <a:noFill/>
          <a:effectLst/>
        </p:spPr>
      </p:pic>
    </p:spTree>
    <p:extLst>
      <p:ext uri="{BB962C8B-B14F-4D97-AF65-F5344CB8AC3E}">
        <p14:creationId xmlns:p14="http://schemas.microsoft.com/office/powerpoint/2010/main" val="2932683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5"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B3E4E6-8834-4DE9-B582-F2326DAD1E7E}"/>
              </a:ext>
            </a:extLst>
          </p:cNvPr>
          <p:cNvSpPr>
            <a:spLocks noGrp="1"/>
          </p:cNvSpPr>
          <p:nvPr>
            <p:ph type="title"/>
          </p:nvPr>
        </p:nvSpPr>
        <p:spPr>
          <a:xfrm>
            <a:off x="7269686" y="795527"/>
            <a:ext cx="4123738" cy="1433323"/>
          </a:xfrm>
        </p:spPr>
        <p:txBody>
          <a:bodyPr vert="horz" lIns="91440" tIns="45720" rIns="91440" bIns="45720" rtlCol="0" anchor="ctr">
            <a:normAutofit/>
          </a:bodyPr>
          <a:lstStyle/>
          <a:p>
            <a:r>
              <a:rPr lang="en-US" sz="3200" kern="1200" dirty="0">
                <a:solidFill>
                  <a:schemeClr val="tx1"/>
                </a:solidFill>
                <a:latin typeface="+mj-lt"/>
                <a:ea typeface="+mj-ea"/>
                <a:cs typeface="+mj-cs"/>
              </a:rPr>
              <a:t>NLP – What’s the Problem…</a:t>
            </a:r>
          </a:p>
        </p:txBody>
      </p:sp>
      <p:sp>
        <p:nvSpPr>
          <p:cNvPr id="87" name="Rectangle 86">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0914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book, sitting, paper, open&#10;&#10;Description automatically generated">
            <a:extLst>
              <a:ext uri="{FF2B5EF4-FFF2-40B4-BE49-F238E27FC236}">
                <a16:creationId xmlns:a16="http://schemas.microsoft.com/office/drawing/2014/main" id="{E0230C04-3BAC-462A-9D69-4CDEDB8BB52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972115" y="1833174"/>
            <a:ext cx="5641848" cy="3173551"/>
          </a:xfrm>
          <a:prstGeom prst="rect">
            <a:avLst/>
          </a:prstGeom>
          <a:ln w="12700">
            <a:noFill/>
          </a:ln>
        </p:spPr>
      </p:pic>
      <p:sp>
        <p:nvSpPr>
          <p:cNvPr id="6" name="TextBox 5">
            <a:extLst>
              <a:ext uri="{FF2B5EF4-FFF2-40B4-BE49-F238E27FC236}">
                <a16:creationId xmlns:a16="http://schemas.microsoft.com/office/drawing/2014/main" id="{EA53CECE-8A1E-46B0-ABF0-66991D2FCD60}"/>
              </a:ext>
            </a:extLst>
          </p:cNvPr>
          <p:cNvSpPr txBox="1"/>
          <p:nvPr/>
        </p:nvSpPr>
        <p:spPr>
          <a:xfrm>
            <a:off x="7293817" y="2338388"/>
            <a:ext cx="4099607" cy="3678237"/>
          </a:xfrm>
          <a:prstGeom prst="rect">
            <a:avLst/>
          </a:prstGeom>
        </p:spPr>
        <p:txBody>
          <a:bodyPr vert="horz" lIns="91440" tIns="45720" rIns="91440" bIns="45720" rtlCol="0" anchor="ctr">
            <a:normAutofit/>
          </a:bodyPr>
          <a:lstStyle/>
          <a:p>
            <a:pPr marL="285750" indent="-228600">
              <a:lnSpc>
                <a:spcPct val="90000"/>
              </a:lnSpc>
              <a:spcAft>
                <a:spcPts val="600"/>
              </a:spcAft>
              <a:buClr>
                <a:srgbClr val="C09146"/>
              </a:buClr>
              <a:buFont typeface="Arial" panose="020B0604020202020204" pitchFamily="34" charset="0"/>
              <a:buChar char="•"/>
            </a:pPr>
            <a:r>
              <a:rPr lang="en-US" sz="2000" b="1" dirty="0"/>
              <a:t>Unstructured data</a:t>
            </a:r>
            <a:r>
              <a:rPr lang="en-US" sz="2000" dirty="0"/>
              <a:t> doesn’t fit neatly into the traditional row and column structure of relational databases</a:t>
            </a:r>
          </a:p>
          <a:p>
            <a:pPr marL="285750" indent="-228600">
              <a:lnSpc>
                <a:spcPct val="90000"/>
              </a:lnSpc>
              <a:spcAft>
                <a:spcPts val="600"/>
              </a:spcAft>
              <a:buClr>
                <a:srgbClr val="C09146"/>
              </a:buClr>
              <a:buFont typeface="Arial" panose="020B0604020202020204" pitchFamily="34" charset="0"/>
              <a:buChar char="•"/>
            </a:pPr>
            <a:r>
              <a:rPr lang="en-US" sz="2000" dirty="0"/>
              <a:t>Unfortunately, it represents </a:t>
            </a:r>
            <a:r>
              <a:rPr lang="en-US" sz="2000" b="1" dirty="0"/>
              <a:t>vast majority</a:t>
            </a:r>
            <a:r>
              <a:rPr lang="en-US" sz="2000" dirty="0"/>
              <a:t> of data available in the actual world (as much as 90 percent, according to Forbes).</a:t>
            </a:r>
          </a:p>
          <a:p>
            <a:pPr marL="285750" indent="-228600">
              <a:lnSpc>
                <a:spcPct val="90000"/>
              </a:lnSpc>
              <a:spcAft>
                <a:spcPts val="600"/>
              </a:spcAft>
              <a:buClr>
                <a:srgbClr val="C09146"/>
              </a:buClr>
              <a:buFont typeface="Arial" panose="020B0604020202020204" pitchFamily="34" charset="0"/>
              <a:buChar char="•"/>
            </a:pPr>
            <a:r>
              <a:rPr lang="en-US" sz="2000" dirty="0"/>
              <a:t>It is messy and hard to manipulate</a:t>
            </a:r>
          </a:p>
          <a:p>
            <a:pPr marL="285750" indent="-228600">
              <a:lnSpc>
                <a:spcPct val="90000"/>
              </a:lnSpc>
              <a:spcAft>
                <a:spcPts val="600"/>
              </a:spcAft>
              <a:buClr>
                <a:srgbClr val="C09146"/>
              </a:buClr>
              <a:buFont typeface="Arial" panose="020B0604020202020204" pitchFamily="34" charset="0"/>
              <a:buChar char="•"/>
            </a:pPr>
            <a:r>
              <a:rPr lang="en-US" sz="2000" dirty="0"/>
              <a:t>Fortunately, with NLP &amp; ML, a big revolution is going on regarding this topic.</a:t>
            </a:r>
          </a:p>
        </p:txBody>
      </p:sp>
    </p:spTree>
    <p:extLst>
      <p:ext uri="{BB962C8B-B14F-4D97-AF65-F5344CB8AC3E}">
        <p14:creationId xmlns:p14="http://schemas.microsoft.com/office/powerpoint/2010/main" val="2482526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F328-AAFE-477F-AF20-3297162731F4}"/>
              </a:ext>
            </a:extLst>
          </p:cNvPr>
          <p:cNvSpPr>
            <a:spLocks noGrp="1"/>
          </p:cNvSpPr>
          <p:nvPr>
            <p:ph type="title"/>
          </p:nvPr>
        </p:nvSpPr>
        <p:spPr>
          <a:xfrm>
            <a:off x="648929" y="629266"/>
            <a:ext cx="5290052" cy="1622321"/>
          </a:xfrm>
        </p:spPr>
        <p:txBody>
          <a:bodyPr>
            <a:normAutofit/>
          </a:bodyPr>
          <a:lstStyle/>
          <a:p>
            <a:r>
              <a:rPr lang="en-GB" sz="3600" b="1" dirty="0"/>
              <a:t>Transfer Learning in BERT</a:t>
            </a:r>
          </a:p>
        </p:txBody>
      </p:sp>
      <p:sp>
        <p:nvSpPr>
          <p:cNvPr id="3" name="Content Placeholder 2">
            <a:extLst>
              <a:ext uri="{FF2B5EF4-FFF2-40B4-BE49-F238E27FC236}">
                <a16:creationId xmlns:a16="http://schemas.microsoft.com/office/drawing/2014/main" id="{0E08519F-DFD4-4405-9574-BC16158F2790}"/>
              </a:ext>
            </a:extLst>
          </p:cNvPr>
          <p:cNvSpPr>
            <a:spLocks noGrp="1"/>
          </p:cNvSpPr>
          <p:nvPr>
            <p:ph idx="1"/>
          </p:nvPr>
        </p:nvSpPr>
        <p:spPr>
          <a:xfrm>
            <a:off x="648930" y="2438400"/>
            <a:ext cx="5290052" cy="4202545"/>
          </a:xfrm>
        </p:spPr>
        <p:txBody>
          <a:bodyPr>
            <a:normAutofit lnSpcReduction="10000"/>
          </a:bodyPr>
          <a:lstStyle/>
          <a:p>
            <a:r>
              <a:rPr lang="en-GB" sz="1700" dirty="0"/>
              <a:t>Has 2 stages: Pre-training and Fine-tuning</a:t>
            </a:r>
          </a:p>
          <a:p>
            <a:r>
              <a:rPr lang="en-GB" sz="1700" dirty="0"/>
              <a:t>Pre-training</a:t>
            </a:r>
          </a:p>
          <a:p>
            <a:pPr lvl="1"/>
            <a:r>
              <a:rPr lang="en-GB" sz="1700" dirty="0"/>
              <a:t>MLM – Masked tokens are predicted to generate a hidden vector which is fed into a softmax function to get </a:t>
            </a:r>
            <a:r>
              <a:rPr lang="en-GB" sz="1700" b="1" dirty="0"/>
              <a:t>a probability distribution of the predictions</a:t>
            </a:r>
            <a:r>
              <a:rPr lang="en-GB" sz="1700" dirty="0"/>
              <a:t>. Since context of the masked words is read from both left and right sides of each word, the MLM enables the training of the </a:t>
            </a:r>
            <a:r>
              <a:rPr lang="en-GB" sz="1700" b="1" dirty="0"/>
              <a:t>deep two-way Transformer to produce a bidirectional pre-trained model</a:t>
            </a:r>
            <a:r>
              <a:rPr lang="en-GB" sz="1700" dirty="0"/>
              <a:t>.</a:t>
            </a:r>
          </a:p>
          <a:p>
            <a:pPr lvl="1"/>
            <a:r>
              <a:rPr lang="en-GB" sz="1700" dirty="0"/>
              <a:t>The Next Sentence Prediction (NSP) task is a training step during pre-training of BERT that provides for the model to learn about the relations between subsequent sentences in the data. It is done after the MLM training.</a:t>
            </a:r>
          </a:p>
          <a:p>
            <a:r>
              <a:rPr lang="en-GB" sz="1700" dirty="0"/>
              <a:t>Fine-tuning: - Last training stage is to fine-tune with the specific task data</a:t>
            </a:r>
          </a:p>
          <a:p>
            <a:endParaRPr lang="en-GB" sz="1500" dirty="0"/>
          </a:p>
          <a:p>
            <a:pPr marL="0" indent="0">
              <a:buNone/>
            </a:pPr>
            <a:endParaRPr lang="en-GB" sz="1500" dirty="0"/>
          </a:p>
          <a:p>
            <a:endParaRPr lang="en-GB" sz="15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20FFD8-F2C8-4394-9E49-23336F092C99}"/>
              </a:ext>
            </a:extLst>
          </p:cNvPr>
          <p:cNvPicPr>
            <a:picLocks noChangeAspect="1"/>
          </p:cNvPicPr>
          <p:nvPr/>
        </p:nvPicPr>
        <p:blipFill>
          <a:blip r:embed="rId3"/>
          <a:stretch>
            <a:fillRect/>
          </a:stretch>
        </p:blipFill>
        <p:spPr>
          <a:xfrm>
            <a:off x="6904709" y="2476326"/>
            <a:ext cx="4475531" cy="1902100"/>
          </a:xfrm>
          <a:prstGeom prst="rect">
            <a:avLst/>
          </a:prstGeom>
          <a:effectLst/>
        </p:spPr>
      </p:pic>
    </p:spTree>
    <p:extLst>
      <p:ext uri="{BB962C8B-B14F-4D97-AF65-F5344CB8AC3E}">
        <p14:creationId xmlns:p14="http://schemas.microsoft.com/office/powerpoint/2010/main" val="3671439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ACDC657-05FD-4A12-9709-1F7C3EE9A038}"/>
              </a:ext>
            </a:extLst>
          </p:cNvPr>
          <p:cNvSpPr>
            <a:spLocks noGrp="1"/>
          </p:cNvSpPr>
          <p:nvPr>
            <p:ph type="ctrTitle"/>
          </p:nvPr>
        </p:nvSpPr>
        <p:spPr>
          <a:xfrm>
            <a:off x="1524003" y="1999615"/>
            <a:ext cx="9144000" cy="2764028"/>
          </a:xfrm>
        </p:spPr>
        <p:txBody>
          <a:bodyPr anchor="ctr">
            <a:normAutofit/>
          </a:bodyPr>
          <a:lstStyle/>
          <a:p>
            <a:r>
              <a:rPr lang="en-GB" sz="7200"/>
              <a:t>Our Work</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252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55DF-ECEA-4991-892C-B88C46C2EE7C}"/>
              </a:ext>
            </a:extLst>
          </p:cNvPr>
          <p:cNvSpPr>
            <a:spLocks noGrp="1"/>
          </p:cNvSpPr>
          <p:nvPr>
            <p:ph type="ctrTitle"/>
          </p:nvPr>
        </p:nvSpPr>
        <p:spPr>
          <a:xfrm>
            <a:off x="795338" y="1566473"/>
            <a:ext cx="10601325" cy="2166723"/>
          </a:xfrm>
        </p:spPr>
        <p:txBody>
          <a:bodyPr>
            <a:normAutofit/>
          </a:bodyPr>
          <a:lstStyle/>
          <a:p>
            <a:r>
              <a:rPr lang="en-GB" sz="4600" b="1" dirty="0"/>
              <a:t>A DEEP NEURAL NETWORK MODEL FOR DETECTION OF URGENCY IN THE SHORT MESSAGE SERVICES (SMS)</a:t>
            </a:r>
          </a:p>
        </p:txBody>
      </p:sp>
    </p:spTree>
    <p:extLst>
      <p:ext uri="{BB962C8B-B14F-4D97-AF65-F5344CB8AC3E}">
        <p14:creationId xmlns:p14="http://schemas.microsoft.com/office/powerpoint/2010/main" val="879485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A1D2-1E68-464B-A288-E6DCA7B62A37}"/>
              </a:ext>
            </a:extLst>
          </p:cNvPr>
          <p:cNvSpPr>
            <a:spLocks noGrp="1"/>
          </p:cNvSpPr>
          <p:nvPr>
            <p:ph type="title"/>
          </p:nvPr>
        </p:nvSpPr>
        <p:spPr>
          <a:xfrm>
            <a:off x="594360" y="637125"/>
            <a:ext cx="3163448" cy="5256371"/>
          </a:xfrm>
        </p:spPr>
        <p:txBody>
          <a:bodyPr>
            <a:normAutofit/>
          </a:bodyPr>
          <a:lstStyle/>
          <a:p>
            <a:r>
              <a:rPr lang="en-GB" dirty="0"/>
              <a:t>Background Information</a:t>
            </a:r>
          </a:p>
        </p:txBody>
      </p:sp>
      <p:graphicFrame>
        <p:nvGraphicFramePr>
          <p:cNvPr id="5" name="Content Placeholder 2">
            <a:extLst>
              <a:ext uri="{FF2B5EF4-FFF2-40B4-BE49-F238E27FC236}">
                <a16:creationId xmlns:a16="http://schemas.microsoft.com/office/drawing/2014/main" id="{E2BF11A4-85D7-45D0-92E5-B237BA3BDFED}"/>
              </a:ext>
            </a:extLst>
          </p:cNvPr>
          <p:cNvGraphicFramePr>
            <a:graphicFrameLocks noGrp="1"/>
          </p:cNvGraphicFramePr>
          <p:nvPr>
            <p:ph idx="1"/>
          </p:nvPr>
        </p:nvGraphicFramePr>
        <p:xfrm>
          <a:off x="4515633" y="303591"/>
          <a:ext cx="7240043"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1581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906EE-44DB-44AA-B8E4-0CDB49D0A08F}"/>
              </a:ext>
            </a:extLst>
          </p:cNvPr>
          <p:cNvSpPr>
            <a:spLocks noGrp="1"/>
          </p:cNvSpPr>
          <p:nvPr>
            <p:ph type="title"/>
          </p:nvPr>
        </p:nvSpPr>
        <p:spPr>
          <a:xfrm>
            <a:off x="686834" y="1153572"/>
            <a:ext cx="3200400" cy="4461163"/>
          </a:xfrm>
        </p:spPr>
        <p:txBody>
          <a:bodyPr>
            <a:normAutofit/>
          </a:bodyPr>
          <a:lstStyle/>
          <a:p>
            <a:r>
              <a:rPr lang="en-GB">
                <a:solidFill>
                  <a:srgbClr val="FFFFFF"/>
                </a:solidFill>
              </a:rPr>
              <a:t>Statement of the Problem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FF05CBB-34D2-4C5A-BF19-1D11E791E896}"/>
              </a:ext>
            </a:extLst>
          </p:cNvPr>
          <p:cNvSpPr>
            <a:spLocks noGrp="1"/>
          </p:cNvSpPr>
          <p:nvPr>
            <p:ph idx="1"/>
          </p:nvPr>
        </p:nvSpPr>
        <p:spPr>
          <a:xfrm>
            <a:off x="4447308" y="591344"/>
            <a:ext cx="6906491" cy="5585619"/>
          </a:xfrm>
        </p:spPr>
        <p:txBody>
          <a:bodyPr anchor="ctr">
            <a:normAutofit/>
          </a:bodyPr>
          <a:lstStyle/>
          <a:p>
            <a:r>
              <a:rPr lang="en-GB" sz="2400" dirty="0"/>
              <a:t>mHealth setups involve volumes of incoming messages. These are read and responded to manually in most settings</a:t>
            </a:r>
          </a:p>
          <a:p>
            <a:pPr lvl="1"/>
            <a:r>
              <a:rPr lang="en-GB" dirty="0"/>
              <a:t>Prone to delays, bias, misjudgement, misrepresentation.</a:t>
            </a:r>
          </a:p>
          <a:p>
            <a:r>
              <a:rPr lang="en-GB" sz="2400" dirty="0"/>
              <a:t>Detecting urgency in text messages for the mHealth still remains a grey area in research</a:t>
            </a:r>
          </a:p>
          <a:p>
            <a:r>
              <a:rPr lang="en-GB" sz="2400" dirty="0"/>
              <a:t>Understanding Engagement is key to the success of predicting urgency. Contextual representations a major challenge.</a:t>
            </a:r>
          </a:p>
          <a:p>
            <a:r>
              <a:rPr lang="en-GB" sz="2400" dirty="0"/>
              <a:t>How computer based models can correctly represent natural language understanding from a mHealth perspective. Hence provide a “message triaging facility”</a:t>
            </a:r>
          </a:p>
        </p:txBody>
      </p:sp>
    </p:spTree>
    <p:extLst>
      <p:ext uri="{BB962C8B-B14F-4D97-AF65-F5344CB8AC3E}">
        <p14:creationId xmlns:p14="http://schemas.microsoft.com/office/powerpoint/2010/main" val="164829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20AC1-EECB-4FE8-8012-AF2022DE7556}"/>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Main Objective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2839EA-D5E8-41C9-BB55-6714FD022B8C}"/>
              </a:ext>
            </a:extLst>
          </p:cNvPr>
          <p:cNvSpPr>
            <a:spLocks noGrp="1"/>
          </p:cNvSpPr>
          <p:nvPr>
            <p:ph idx="1"/>
          </p:nvPr>
        </p:nvSpPr>
        <p:spPr>
          <a:xfrm>
            <a:off x="4447308" y="591344"/>
            <a:ext cx="6906491" cy="5585619"/>
          </a:xfrm>
        </p:spPr>
        <p:txBody>
          <a:bodyPr anchor="ctr">
            <a:normAutofit/>
          </a:bodyPr>
          <a:lstStyle/>
          <a:p>
            <a:pPr marL="0" indent="0">
              <a:buNone/>
            </a:pPr>
            <a:r>
              <a:rPr lang="en-GB"/>
              <a:t>To develop a model that will detect and categorize text messages into an urgency scale based on the full context of patient engagement.</a:t>
            </a:r>
          </a:p>
          <a:p>
            <a:endParaRPr lang="en-GB" dirty="0"/>
          </a:p>
        </p:txBody>
      </p:sp>
    </p:spTree>
    <p:extLst>
      <p:ext uri="{BB962C8B-B14F-4D97-AF65-F5344CB8AC3E}">
        <p14:creationId xmlns:p14="http://schemas.microsoft.com/office/powerpoint/2010/main" val="2828983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EE6560-63F2-406C-8F6B-C7B6585E0C13}"/>
              </a:ext>
            </a:extLst>
          </p:cNvPr>
          <p:cNvSpPr>
            <a:spLocks noGrp="1"/>
          </p:cNvSpPr>
          <p:nvPr>
            <p:ph type="title"/>
          </p:nvPr>
        </p:nvSpPr>
        <p:spPr>
          <a:xfrm>
            <a:off x="838200" y="557188"/>
            <a:ext cx="10515600" cy="1133499"/>
          </a:xfrm>
        </p:spPr>
        <p:txBody>
          <a:bodyPr>
            <a:normAutofit/>
          </a:bodyPr>
          <a:lstStyle/>
          <a:p>
            <a:pPr algn="ctr"/>
            <a:r>
              <a:rPr lang="en-GB" sz="5200"/>
              <a:t>Specific Objectives</a:t>
            </a:r>
          </a:p>
        </p:txBody>
      </p:sp>
      <p:graphicFrame>
        <p:nvGraphicFramePr>
          <p:cNvPr id="5" name="Content Placeholder 2">
            <a:extLst>
              <a:ext uri="{FF2B5EF4-FFF2-40B4-BE49-F238E27FC236}">
                <a16:creationId xmlns:a16="http://schemas.microsoft.com/office/drawing/2014/main" id="{F5678670-04C0-406D-A5FD-0AA79E60E947}"/>
              </a:ext>
            </a:extLst>
          </p:cNvPr>
          <p:cNvGraphicFramePr>
            <a:graphicFrameLocks noGrp="1"/>
          </p:cNvGraphicFramePr>
          <p:nvPr>
            <p:ph idx="1"/>
            <p:extLst>
              <p:ext uri="{D42A27DB-BD31-4B8C-83A1-F6EECF244321}">
                <p14:modId xmlns:p14="http://schemas.microsoft.com/office/powerpoint/2010/main" val="4393033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217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D582-89B5-448A-A31F-175B5ABB5500}"/>
              </a:ext>
            </a:extLst>
          </p:cNvPr>
          <p:cNvSpPr>
            <a:spLocks noGrp="1"/>
          </p:cNvSpPr>
          <p:nvPr>
            <p:ph type="title"/>
          </p:nvPr>
        </p:nvSpPr>
        <p:spPr/>
        <p:txBody>
          <a:bodyPr/>
          <a:lstStyle/>
          <a:p>
            <a:r>
              <a:rPr lang="en-GB" dirty="0"/>
              <a:t>Justification</a:t>
            </a:r>
          </a:p>
        </p:txBody>
      </p:sp>
      <p:pic>
        <p:nvPicPr>
          <p:cNvPr id="4" name="Picture 3">
            <a:extLst>
              <a:ext uri="{FF2B5EF4-FFF2-40B4-BE49-F238E27FC236}">
                <a16:creationId xmlns:a16="http://schemas.microsoft.com/office/drawing/2014/main" id="{6439DDB5-4315-4AEE-B4E6-2873AEE0BD73}"/>
              </a:ext>
            </a:extLst>
          </p:cNvPr>
          <p:cNvPicPr/>
          <p:nvPr/>
        </p:nvPicPr>
        <p:blipFill>
          <a:blip r:embed="rId2"/>
          <a:stretch>
            <a:fillRect/>
          </a:stretch>
        </p:blipFill>
        <p:spPr>
          <a:xfrm>
            <a:off x="2398336" y="1362824"/>
            <a:ext cx="6934200" cy="2964079"/>
          </a:xfrm>
          <a:prstGeom prst="rect">
            <a:avLst/>
          </a:prstGeom>
        </p:spPr>
      </p:pic>
      <p:sp>
        <p:nvSpPr>
          <p:cNvPr id="5" name="TextBox 4">
            <a:extLst>
              <a:ext uri="{FF2B5EF4-FFF2-40B4-BE49-F238E27FC236}">
                <a16:creationId xmlns:a16="http://schemas.microsoft.com/office/drawing/2014/main" id="{5102862D-FD6D-4CEB-9E77-139A1052D0BB}"/>
              </a:ext>
            </a:extLst>
          </p:cNvPr>
          <p:cNvSpPr txBox="1"/>
          <p:nvPr/>
        </p:nvSpPr>
        <p:spPr>
          <a:xfrm>
            <a:off x="1046375" y="4389850"/>
            <a:ext cx="8559538" cy="707886"/>
          </a:xfrm>
          <a:prstGeom prst="rect">
            <a:avLst/>
          </a:prstGeom>
          <a:noFill/>
        </p:spPr>
        <p:txBody>
          <a:bodyPr wrap="square" rtlCol="0">
            <a:spAutoFit/>
          </a:bodyPr>
          <a:lstStyle/>
          <a:p>
            <a:r>
              <a:rPr lang="en-GB" sz="2000" dirty="0"/>
              <a:t>Delay 1: Provide a timely classification from the context of the correspondences to advice healthcare provider on the likelihood or urgency of the condition. </a:t>
            </a:r>
          </a:p>
        </p:txBody>
      </p:sp>
      <p:sp>
        <p:nvSpPr>
          <p:cNvPr id="6" name="TextBox 5">
            <a:extLst>
              <a:ext uri="{FF2B5EF4-FFF2-40B4-BE49-F238E27FC236}">
                <a16:creationId xmlns:a16="http://schemas.microsoft.com/office/drawing/2014/main" id="{C5DFEAE4-2E69-48CD-B3F8-4F3067D26010}"/>
              </a:ext>
            </a:extLst>
          </p:cNvPr>
          <p:cNvSpPr txBox="1"/>
          <p:nvPr/>
        </p:nvSpPr>
        <p:spPr>
          <a:xfrm>
            <a:off x="1046375" y="5160683"/>
            <a:ext cx="8559538" cy="707886"/>
          </a:xfrm>
          <a:prstGeom prst="rect">
            <a:avLst/>
          </a:prstGeom>
          <a:noFill/>
        </p:spPr>
        <p:txBody>
          <a:bodyPr wrap="square" rtlCol="0">
            <a:spAutoFit/>
          </a:bodyPr>
          <a:lstStyle/>
          <a:p>
            <a:r>
              <a:rPr lang="en-GB" sz="2000" dirty="0"/>
              <a:t>Delay 2: Topic modelling and classification can provide specific medical service catalogue area that the patient can be referred to.</a:t>
            </a:r>
          </a:p>
        </p:txBody>
      </p:sp>
      <p:sp>
        <p:nvSpPr>
          <p:cNvPr id="7" name="TextBox 6">
            <a:extLst>
              <a:ext uri="{FF2B5EF4-FFF2-40B4-BE49-F238E27FC236}">
                <a16:creationId xmlns:a16="http://schemas.microsoft.com/office/drawing/2014/main" id="{D073407E-B47E-4BD9-B2EE-1D036A64EDA1}"/>
              </a:ext>
            </a:extLst>
          </p:cNvPr>
          <p:cNvSpPr txBox="1"/>
          <p:nvPr/>
        </p:nvSpPr>
        <p:spPr>
          <a:xfrm>
            <a:off x="1046375" y="5931516"/>
            <a:ext cx="8559538" cy="707886"/>
          </a:xfrm>
          <a:prstGeom prst="rect">
            <a:avLst/>
          </a:prstGeom>
          <a:noFill/>
        </p:spPr>
        <p:txBody>
          <a:bodyPr wrap="square" rtlCol="0">
            <a:spAutoFit/>
          </a:bodyPr>
          <a:lstStyle/>
          <a:p>
            <a:r>
              <a:rPr lang="en-GB" sz="2000" dirty="0"/>
              <a:t>Delay 3: Providing information that will be appropriate and accurate to lead to the right treatment.</a:t>
            </a:r>
          </a:p>
        </p:txBody>
      </p:sp>
    </p:spTree>
    <p:extLst>
      <p:ext uri="{BB962C8B-B14F-4D97-AF65-F5344CB8AC3E}">
        <p14:creationId xmlns:p14="http://schemas.microsoft.com/office/powerpoint/2010/main" val="989192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C049725C-12C7-4CC9-8557-180ECA361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564" y="86257"/>
            <a:ext cx="6185019" cy="6341155"/>
          </a:xfrm>
          <a:prstGeom prst="rect">
            <a:avLst/>
          </a:prstGeom>
        </p:spPr>
      </p:pic>
    </p:spTree>
    <p:extLst>
      <p:ext uri="{BB962C8B-B14F-4D97-AF65-F5344CB8AC3E}">
        <p14:creationId xmlns:p14="http://schemas.microsoft.com/office/powerpoint/2010/main" val="2826646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E19FC-4543-46B4-9DC1-AD38EEE0D33C}"/>
              </a:ext>
            </a:extLst>
          </p:cNvPr>
          <p:cNvSpPr>
            <a:spLocks noGrp="1"/>
          </p:cNvSpPr>
          <p:nvPr>
            <p:ph type="title"/>
          </p:nvPr>
        </p:nvSpPr>
        <p:spPr>
          <a:xfrm>
            <a:off x="808638" y="386930"/>
            <a:ext cx="9236700" cy="1188950"/>
          </a:xfrm>
        </p:spPr>
        <p:txBody>
          <a:bodyPr anchor="b">
            <a:normAutofit/>
          </a:bodyPr>
          <a:lstStyle/>
          <a:p>
            <a:r>
              <a:rPr lang="en-US" sz="5400"/>
              <a:t>Study Design – mWACh Study</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48E514-2C47-41B7-A364-FC7E54F4426B}"/>
              </a:ext>
            </a:extLst>
          </p:cNvPr>
          <p:cNvSpPr>
            <a:spLocks noGrp="1"/>
          </p:cNvSpPr>
          <p:nvPr>
            <p:ph idx="1"/>
          </p:nvPr>
        </p:nvSpPr>
        <p:spPr>
          <a:xfrm>
            <a:off x="793660" y="2599509"/>
            <a:ext cx="10143668" cy="3435531"/>
          </a:xfrm>
        </p:spPr>
        <p:txBody>
          <a:bodyPr anchor="ctr">
            <a:normAutofit/>
          </a:bodyPr>
          <a:lstStyle/>
          <a:p>
            <a:r>
              <a:rPr lang="en-US" sz="2400" b="1"/>
              <a:t>Mobile WACh: </a:t>
            </a:r>
          </a:p>
          <a:p>
            <a:pPr lvl="1"/>
            <a:r>
              <a:rPr lang="en-US" dirty="0"/>
              <a:t>Mobile Solutions for Women’s and Children’s Health (MW) that engages mothers using short message service (SMS) to increase demand for care, and has demonstrated promise for improving outcomes of both mothers and infants</a:t>
            </a:r>
          </a:p>
          <a:p>
            <a:pPr lvl="1"/>
            <a:r>
              <a:rPr lang="en-GB" dirty="0"/>
              <a:t>Provides </a:t>
            </a:r>
            <a:r>
              <a:rPr lang="en-US" dirty="0"/>
              <a:t>two-way semi-automated communication with a trained nurse</a:t>
            </a:r>
            <a:endParaRPr lang="en-US" b="1" dirty="0"/>
          </a:p>
          <a:p>
            <a:r>
              <a:rPr lang="en-US" sz="2400" b="1"/>
              <a:t>Mobile WACh NEO: </a:t>
            </a:r>
          </a:p>
          <a:p>
            <a:pPr lvl="1"/>
            <a:r>
              <a:rPr lang="en-US" dirty="0"/>
              <a:t>Communication Empowering Mothers and Newborns</a:t>
            </a:r>
          </a:p>
          <a:p>
            <a:pPr lvl="1"/>
            <a:r>
              <a:rPr lang="en-US" dirty="0"/>
              <a:t>Covers Peripartum Period (28 weeks EGA – 12 weeks postpartum)</a:t>
            </a:r>
          </a:p>
          <a:p>
            <a:pPr marL="0" indent="0">
              <a:buNone/>
            </a:pPr>
            <a:endParaRPr lang="en-US" sz="2400"/>
          </a:p>
        </p:txBody>
      </p:sp>
    </p:spTree>
    <p:extLst>
      <p:ext uri="{BB962C8B-B14F-4D97-AF65-F5344CB8AC3E}">
        <p14:creationId xmlns:p14="http://schemas.microsoft.com/office/powerpoint/2010/main" val="316483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7D07B-4F05-4897-82D2-6016E6B0E45F}"/>
              </a:ext>
            </a:extLst>
          </p:cNvPr>
          <p:cNvSpPr>
            <a:spLocks noGrp="1"/>
          </p:cNvSpPr>
          <p:nvPr>
            <p:ph type="title"/>
          </p:nvPr>
        </p:nvSpPr>
        <p:spPr>
          <a:xfrm>
            <a:off x="793662" y="386930"/>
            <a:ext cx="10066122" cy="1298448"/>
          </a:xfrm>
        </p:spPr>
        <p:txBody>
          <a:bodyPr anchor="b">
            <a:normAutofit/>
          </a:bodyPr>
          <a:lstStyle/>
          <a:p>
            <a:r>
              <a:rPr lang="en-GB" sz="4800" dirty="0"/>
              <a:t>Modern NLP</a:t>
            </a:r>
          </a:p>
        </p:txBody>
      </p:sp>
      <p:sp>
        <p:nvSpPr>
          <p:cNvPr id="40" name="Rectangle 3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995FAB-5B9D-46AD-B37F-5ACBF6D516FA}"/>
              </a:ext>
            </a:extLst>
          </p:cNvPr>
          <p:cNvSpPr>
            <a:spLocks noGrp="1"/>
          </p:cNvSpPr>
          <p:nvPr>
            <p:ph idx="1"/>
          </p:nvPr>
        </p:nvSpPr>
        <p:spPr>
          <a:xfrm>
            <a:off x="793661" y="2599509"/>
            <a:ext cx="4530898" cy="3639450"/>
          </a:xfrm>
        </p:spPr>
        <p:txBody>
          <a:bodyPr anchor="ctr">
            <a:normAutofit/>
          </a:bodyPr>
          <a:lstStyle/>
          <a:p>
            <a:pPr marL="0" indent="0">
              <a:buNone/>
            </a:pPr>
            <a:r>
              <a:rPr lang="en-US" sz="2400" dirty="0">
                <a:solidFill>
                  <a:schemeClr val="accent2">
                    <a:lumMod val="50000"/>
                  </a:schemeClr>
                </a:solidFill>
              </a:rPr>
              <a:t>Today, it is no longer about trying to interpret a text or speech based on its keywords (the old fashioned mechanical way), but about understanding the meaning behind those words (the cognitive way). This way it is possible to detect figures of speech like irony, or even perform sentiment analysis.</a:t>
            </a:r>
            <a:endParaRPr lang="en-GB" sz="2400" dirty="0">
              <a:solidFill>
                <a:schemeClr val="accent2">
                  <a:lumMod val="50000"/>
                </a:schemeClr>
              </a:solidFill>
            </a:endParaRPr>
          </a:p>
        </p:txBody>
      </p:sp>
      <p:pic>
        <p:nvPicPr>
          <p:cNvPr id="7" name="Picture 6" descr="Diagram&#10;&#10;Description automatically generated">
            <a:extLst>
              <a:ext uri="{FF2B5EF4-FFF2-40B4-BE49-F238E27FC236}">
                <a16:creationId xmlns:a16="http://schemas.microsoft.com/office/drawing/2014/main" id="{2287C0EE-241F-442E-92D5-190F13437E83}"/>
              </a:ext>
            </a:extLst>
          </p:cNvPr>
          <p:cNvPicPr>
            <a:picLocks noChangeAspect="1"/>
          </p:cNvPicPr>
          <p:nvPr/>
        </p:nvPicPr>
        <p:blipFill rotWithShape="1">
          <a:blip r:embed="rId3">
            <a:extLst>
              <a:ext uri="{28A0092B-C50C-407E-A947-70E740481C1C}">
                <a14:useLocalDpi xmlns:a14="http://schemas.microsoft.com/office/drawing/2010/main" val="0"/>
              </a:ext>
            </a:extLst>
          </a:blip>
          <a:srcRect l="1896" r="4" b="4"/>
          <a:stretch/>
        </p:blipFill>
        <p:spPr>
          <a:xfrm>
            <a:off x="5911532" y="2484255"/>
            <a:ext cx="5150277" cy="3714244"/>
          </a:xfrm>
          <a:prstGeom prst="rect">
            <a:avLst/>
          </a:prstGeom>
        </p:spPr>
      </p:pic>
      <p:sp>
        <p:nvSpPr>
          <p:cNvPr id="44" name="Rectangle 4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645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F9D98-50BA-4AC7-BBA0-A80A07E33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388" y="2630885"/>
            <a:ext cx="3543538" cy="2799396"/>
          </a:xfrm>
          <a:prstGeom prst="rect">
            <a:avLst/>
          </a:prstGeom>
        </p:spPr>
      </p:pic>
      <p:pic>
        <p:nvPicPr>
          <p:cNvPr id="7" name="Picture 6">
            <a:extLst>
              <a:ext uri="{FF2B5EF4-FFF2-40B4-BE49-F238E27FC236}">
                <a16:creationId xmlns:a16="http://schemas.microsoft.com/office/drawing/2014/main" id="{D0861615-CC9F-4E75-A4F0-262A662E5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06" y="1832421"/>
            <a:ext cx="5455917" cy="3846727"/>
          </a:xfrm>
          <a:prstGeom prst="rect">
            <a:avLst/>
          </a:prstGeom>
        </p:spPr>
      </p:pic>
      <p:sp>
        <p:nvSpPr>
          <p:cNvPr id="8" name="TextBox 7">
            <a:extLst>
              <a:ext uri="{FF2B5EF4-FFF2-40B4-BE49-F238E27FC236}">
                <a16:creationId xmlns:a16="http://schemas.microsoft.com/office/drawing/2014/main" id="{164D83B1-B1B0-4661-9527-BB404E0D46FF}"/>
              </a:ext>
            </a:extLst>
          </p:cNvPr>
          <p:cNvSpPr txBox="1"/>
          <p:nvPr/>
        </p:nvSpPr>
        <p:spPr>
          <a:xfrm>
            <a:off x="8071193" y="1832421"/>
            <a:ext cx="1847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System Messages</a:t>
            </a:r>
          </a:p>
        </p:txBody>
      </p:sp>
      <p:sp>
        <p:nvSpPr>
          <p:cNvPr id="6" name="Title 5">
            <a:extLst>
              <a:ext uri="{FF2B5EF4-FFF2-40B4-BE49-F238E27FC236}">
                <a16:creationId xmlns:a16="http://schemas.microsoft.com/office/drawing/2014/main" id="{DC3062EC-927F-4073-A175-D8670997E960}"/>
              </a:ext>
            </a:extLst>
          </p:cNvPr>
          <p:cNvSpPr>
            <a:spLocks noGrp="1"/>
          </p:cNvSpPr>
          <p:nvPr>
            <p:ph type="title"/>
          </p:nvPr>
        </p:nvSpPr>
        <p:spPr/>
        <p:txBody>
          <a:bodyPr/>
          <a:lstStyle/>
          <a:p>
            <a:r>
              <a:rPr lang="en-GB" dirty="0"/>
              <a:t>Data</a:t>
            </a:r>
          </a:p>
        </p:txBody>
      </p:sp>
    </p:spTree>
    <p:extLst>
      <p:ext uri="{BB962C8B-B14F-4D97-AF65-F5344CB8AC3E}">
        <p14:creationId xmlns:p14="http://schemas.microsoft.com/office/powerpoint/2010/main" val="1179202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1D04-372D-4E60-96FC-2ABCEE4CF8BF}"/>
              </a:ext>
            </a:extLst>
          </p:cNvPr>
          <p:cNvSpPr>
            <a:spLocks noGrp="1"/>
          </p:cNvSpPr>
          <p:nvPr>
            <p:ph type="title"/>
          </p:nvPr>
        </p:nvSpPr>
        <p:spPr/>
        <p:txBody>
          <a:bodyPr/>
          <a:lstStyle/>
          <a:p>
            <a:r>
              <a:rPr lang="en-GB" dirty="0"/>
              <a:t>Words Frequencies (most used)</a:t>
            </a:r>
          </a:p>
        </p:txBody>
      </p:sp>
      <p:sp>
        <p:nvSpPr>
          <p:cNvPr id="4" name="Slide Number Placeholder 3">
            <a:extLst>
              <a:ext uri="{FF2B5EF4-FFF2-40B4-BE49-F238E27FC236}">
                <a16:creationId xmlns:a16="http://schemas.microsoft.com/office/drawing/2014/main" id="{803F90F5-EC9E-4A67-B845-8DD4ADDC566E}"/>
              </a:ext>
            </a:extLst>
          </p:cNvPr>
          <p:cNvSpPr>
            <a:spLocks noGrp="1"/>
          </p:cNvSpPr>
          <p:nvPr>
            <p:ph type="sldNum" sz="quarter" idx="4"/>
          </p:nvPr>
        </p:nvSpPr>
        <p:spPr>
          <a:xfrm>
            <a:off x="6278069" y="6164733"/>
            <a:ext cx="349776" cy="256545"/>
          </a:xfrm>
          <a:prstGeom prst="rect">
            <a:avLst/>
          </a:prstGeom>
          <a:noFill/>
        </p:spPr>
        <p:txBody>
          <a:bodyPr wrap="none" rtlCol="0">
            <a:spAutoFit/>
          </a:bodyPr>
          <a:lstStyle>
            <a:defPPr>
              <a:defRPr lang="en-US"/>
            </a:defPPr>
            <a:lvl1pPr marL="0" algn="l" defTabSz="914400" rtl="0" eaLnBrk="1" latinLnBrk="0" hangingPunct="1">
              <a:defRPr lang="en-US" altLang="en-US" sz="1067"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1E776F5-9A26-455E-BF09-7D727D022004}" type="slidenum">
              <a:rPr lang="en-GB" smtClean="0"/>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altLang="en-US" sz="1067"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92EA6355-08A4-46A9-8D18-AB247364A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9909"/>
            <a:ext cx="4204625" cy="2803083"/>
          </a:xfrm>
          <a:prstGeom prst="rect">
            <a:avLst/>
          </a:prstGeom>
        </p:spPr>
      </p:pic>
      <p:sp>
        <p:nvSpPr>
          <p:cNvPr id="7" name="TextBox 6">
            <a:extLst>
              <a:ext uri="{FF2B5EF4-FFF2-40B4-BE49-F238E27FC236}">
                <a16:creationId xmlns:a16="http://schemas.microsoft.com/office/drawing/2014/main" id="{ACF86B1C-635D-4794-A32D-6E561CC1F12A}"/>
              </a:ext>
            </a:extLst>
          </p:cNvPr>
          <p:cNvSpPr txBox="1"/>
          <p:nvPr/>
        </p:nvSpPr>
        <p:spPr>
          <a:xfrm>
            <a:off x="1020726" y="1690577"/>
            <a:ext cx="21723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System Messages</a:t>
            </a:r>
          </a:p>
        </p:txBody>
      </p:sp>
      <p:sp>
        <p:nvSpPr>
          <p:cNvPr id="8" name="TextBox 7">
            <a:extLst>
              <a:ext uri="{FF2B5EF4-FFF2-40B4-BE49-F238E27FC236}">
                <a16:creationId xmlns:a16="http://schemas.microsoft.com/office/drawing/2014/main" id="{F7E869EA-556C-40A5-8FFE-0D41B910FE10}"/>
              </a:ext>
            </a:extLst>
          </p:cNvPr>
          <p:cNvSpPr txBox="1"/>
          <p:nvPr/>
        </p:nvSpPr>
        <p:spPr>
          <a:xfrm>
            <a:off x="4996131" y="1649431"/>
            <a:ext cx="13773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Participant</a:t>
            </a:r>
          </a:p>
        </p:txBody>
      </p:sp>
      <p:sp>
        <p:nvSpPr>
          <p:cNvPr id="9" name="TextBox 8">
            <a:extLst>
              <a:ext uri="{FF2B5EF4-FFF2-40B4-BE49-F238E27FC236}">
                <a16:creationId xmlns:a16="http://schemas.microsoft.com/office/drawing/2014/main" id="{977CC238-52DF-4928-AFFB-E86EAAD37646}"/>
              </a:ext>
            </a:extLst>
          </p:cNvPr>
          <p:cNvSpPr txBox="1"/>
          <p:nvPr/>
        </p:nvSpPr>
        <p:spPr>
          <a:xfrm>
            <a:off x="9699534" y="1690577"/>
            <a:ext cx="8386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Nurse</a:t>
            </a:r>
          </a:p>
        </p:txBody>
      </p:sp>
      <p:pic>
        <p:nvPicPr>
          <p:cNvPr id="13" name="Picture 12">
            <a:extLst>
              <a:ext uri="{FF2B5EF4-FFF2-40B4-BE49-F238E27FC236}">
                <a16:creationId xmlns:a16="http://schemas.microsoft.com/office/drawing/2014/main" id="{41A185EF-1A28-422D-9567-7AC98A158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728" y="2059910"/>
            <a:ext cx="4661271" cy="3107514"/>
          </a:xfrm>
          <a:prstGeom prst="rect">
            <a:avLst/>
          </a:prstGeom>
        </p:spPr>
      </p:pic>
      <p:pic>
        <p:nvPicPr>
          <p:cNvPr id="15" name="Picture 14">
            <a:extLst>
              <a:ext uri="{FF2B5EF4-FFF2-40B4-BE49-F238E27FC236}">
                <a16:creationId xmlns:a16="http://schemas.microsoft.com/office/drawing/2014/main" id="{B87E0D1C-0E6B-4DE9-86AE-FE1DE7E2A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097" y="2283153"/>
            <a:ext cx="4009923" cy="2673282"/>
          </a:xfrm>
          <a:prstGeom prst="rect">
            <a:avLst/>
          </a:prstGeom>
        </p:spPr>
      </p:pic>
    </p:spTree>
    <p:extLst>
      <p:ext uri="{BB962C8B-B14F-4D97-AF65-F5344CB8AC3E}">
        <p14:creationId xmlns:p14="http://schemas.microsoft.com/office/powerpoint/2010/main" val="2191714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885C8-3E0E-49C0-8255-D9E7B77A781A}"/>
              </a:ext>
            </a:extLst>
          </p:cNvPr>
          <p:cNvSpPr>
            <a:spLocks noGrp="1"/>
          </p:cNvSpPr>
          <p:nvPr>
            <p:ph type="title"/>
          </p:nvPr>
        </p:nvSpPr>
        <p:spPr>
          <a:xfrm>
            <a:off x="808638" y="386930"/>
            <a:ext cx="9236700" cy="1188950"/>
          </a:xfrm>
        </p:spPr>
        <p:txBody>
          <a:bodyPr anchor="b">
            <a:normAutofit/>
          </a:bodyPr>
          <a:lstStyle/>
          <a:p>
            <a:r>
              <a:rPr lang="en-GB" sz="5400"/>
              <a:t>Descriptive Features used</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C234C0-D05C-4564-B876-75DDCF6AB5A2}"/>
              </a:ext>
            </a:extLst>
          </p:cNvPr>
          <p:cNvSpPr>
            <a:spLocks noGrp="1"/>
          </p:cNvSpPr>
          <p:nvPr>
            <p:ph idx="1"/>
          </p:nvPr>
        </p:nvSpPr>
        <p:spPr>
          <a:xfrm>
            <a:off x="793660" y="2599509"/>
            <a:ext cx="10143668" cy="3435531"/>
          </a:xfrm>
        </p:spPr>
        <p:txBody>
          <a:bodyPr anchor="ctr">
            <a:normAutofit/>
          </a:bodyPr>
          <a:lstStyle/>
          <a:p>
            <a:r>
              <a:rPr lang="en-GB" sz="2200"/>
              <a:t>Delivery status – Whether message was delivered to recipient</a:t>
            </a:r>
          </a:p>
          <a:p>
            <a:r>
              <a:rPr lang="en-GB" sz="2200"/>
              <a:t>Past Response – If participant responded to their last message</a:t>
            </a:r>
          </a:p>
          <a:p>
            <a:r>
              <a:rPr lang="en-GB" sz="2200"/>
              <a:t>Swahili – If message was sent in Swahili</a:t>
            </a:r>
          </a:p>
          <a:p>
            <a:r>
              <a:rPr lang="en-GB" sz="2200"/>
              <a:t>Luo – If message was sent in luo language</a:t>
            </a:r>
          </a:p>
          <a:p>
            <a:r>
              <a:rPr lang="en-GB" sz="2200"/>
              <a:t>Edd_wk – length of expected date of delivery</a:t>
            </a:r>
          </a:p>
          <a:p>
            <a:r>
              <a:rPr lang="en-GB" sz="2200"/>
              <a:t>Study_wk – length of stay in the study</a:t>
            </a:r>
          </a:p>
          <a:p>
            <a:r>
              <a:rPr lang="en-GB" sz="2200"/>
              <a:t>Native_language – whether message was sent in Swahili or Luo (1), or default which is english (0)</a:t>
            </a:r>
          </a:p>
        </p:txBody>
      </p:sp>
      <p:sp>
        <p:nvSpPr>
          <p:cNvPr id="4" name="Slide Number Placeholder 3">
            <a:extLst>
              <a:ext uri="{FF2B5EF4-FFF2-40B4-BE49-F238E27FC236}">
                <a16:creationId xmlns:a16="http://schemas.microsoft.com/office/drawing/2014/main" id="{CC9516A7-9568-41F7-90CB-160559BC4EC3}"/>
              </a:ext>
            </a:extLst>
          </p:cNvPr>
          <p:cNvSpPr>
            <a:spLocks noGrp="1"/>
          </p:cNvSpPr>
          <p:nvPr>
            <p:ph type="sldNum" sz="quarter" idx="4"/>
          </p:nvPr>
        </p:nvSpPr>
        <p:spPr>
          <a:xfrm>
            <a:off x="8610600" y="6492240"/>
            <a:ext cx="2743200" cy="365125"/>
          </a:xfrm>
          <a:prstGeom prst="rect">
            <a:avLst/>
          </a:prstGeom>
        </p:spPr>
        <p:txBody>
          <a:bodyPr rtlCol="0">
            <a:normAutofit/>
          </a:bodyPr>
          <a:lstStyle>
            <a:defPPr>
              <a:defRPr lang="en-US"/>
            </a:defPPr>
            <a:lvl1pPr marL="0" algn="l" defTabSz="914400" rtl="0" eaLnBrk="1" latinLnBrk="0" hangingPunct="1">
              <a:defRPr lang="en-US" altLang="en-US" sz="1067"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Tx/>
              <a:buSzTx/>
              <a:buFontTx/>
              <a:buNone/>
              <a:tabLst/>
              <a:defRPr/>
            </a:pPr>
            <a:fld id="{F1E776F5-9A26-455E-BF09-7D727D022004}" type="slidenum">
              <a:rPr lang="en-GB" smtClean="0"/>
              <a:pPr marL="0" marR="0" lvl="0" indent="0" defTabSz="914400" rtl="0" eaLnBrk="1" fontAlgn="auto" latinLnBrk="0" hangingPunct="1">
                <a:spcBef>
                  <a:spcPts val="0"/>
                </a:spcBef>
                <a:spcAft>
                  <a:spcPts val="600"/>
                </a:spcAft>
                <a:buClrTx/>
                <a:buSzTx/>
                <a:buFontTx/>
                <a:buNone/>
                <a:tabLst/>
                <a:defRPr/>
              </a:pPr>
              <a:t>52</a:t>
            </a:fld>
            <a:endParaRPr kumimoji="0" lang="en-US" altLang="en-US" b="0" i="0" u="none" strike="noStrike" kern="1200" cap="none" spc="0" normalizeH="0" baseline="0" noProof="0">
              <a:ln>
                <a:noFill/>
              </a:ln>
              <a:effectLst/>
              <a:uLnTx/>
              <a:uFillTx/>
              <a:latin typeface="Arial"/>
              <a:ea typeface="+mn-ea"/>
              <a:cs typeface="+mn-cs"/>
            </a:endParaRPr>
          </a:p>
        </p:txBody>
      </p:sp>
    </p:spTree>
    <p:extLst>
      <p:ext uri="{BB962C8B-B14F-4D97-AF65-F5344CB8AC3E}">
        <p14:creationId xmlns:p14="http://schemas.microsoft.com/office/powerpoint/2010/main" val="276622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8F357D2-A8C2-44B3-9E3F-54129FAAE09A}"/>
              </a:ext>
            </a:extLst>
          </p:cNvPr>
          <p:cNvGraphicFramePr>
            <a:graphicFrameLocks noGrp="1"/>
          </p:cNvGraphicFramePr>
          <p:nvPr/>
        </p:nvGraphicFramePr>
        <p:xfrm>
          <a:off x="678711" y="89924"/>
          <a:ext cx="10834578" cy="6157482"/>
        </p:xfrm>
        <a:graphic>
          <a:graphicData uri="http://schemas.openxmlformats.org/drawingml/2006/table">
            <a:tbl>
              <a:tblPr firstRow="1" firstCol="1" bandRow="1">
                <a:tableStyleId>{5C22544A-7EE6-4342-B048-85BDC9FD1C3A}</a:tableStyleId>
              </a:tblPr>
              <a:tblGrid>
                <a:gridCol w="1584251">
                  <a:extLst>
                    <a:ext uri="{9D8B030D-6E8A-4147-A177-3AD203B41FA5}">
                      <a16:colId xmlns:a16="http://schemas.microsoft.com/office/drawing/2014/main" val="713791585"/>
                    </a:ext>
                  </a:extLst>
                </a:gridCol>
                <a:gridCol w="648586">
                  <a:extLst>
                    <a:ext uri="{9D8B030D-6E8A-4147-A177-3AD203B41FA5}">
                      <a16:colId xmlns:a16="http://schemas.microsoft.com/office/drawing/2014/main" val="965043971"/>
                    </a:ext>
                  </a:extLst>
                </a:gridCol>
                <a:gridCol w="1435395">
                  <a:extLst>
                    <a:ext uri="{9D8B030D-6E8A-4147-A177-3AD203B41FA5}">
                      <a16:colId xmlns:a16="http://schemas.microsoft.com/office/drawing/2014/main" val="1516812391"/>
                    </a:ext>
                  </a:extLst>
                </a:gridCol>
                <a:gridCol w="2413591">
                  <a:extLst>
                    <a:ext uri="{9D8B030D-6E8A-4147-A177-3AD203B41FA5}">
                      <a16:colId xmlns:a16="http://schemas.microsoft.com/office/drawing/2014/main" val="192372296"/>
                    </a:ext>
                  </a:extLst>
                </a:gridCol>
                <a:gridCol w="1286540">
                  <a:extLst>
                    <a:ext uri="{9D8B030D-6E8A-4147-A177-3AD203B41FA5}">
                      <a16:colId xmlns:a16="http://schemas.microsoft.com/office/drawing/2014/main" val="922583306"/>
                    </a:ext>
                  </a:extLst>
                </a:gridCol>
                <a:gridCol w="1584251">
                  <a:extLst>
                    <a:ext uri="{9D8B030D-6E8A-4147-A177-3AD203B41FA5}">
                      <a16:colId xmlns:a16="http://schemas.microsoft.com/office/drawing/2014/main" val="3285185468"/>
                    </a:ext>
                  </a:extLst>
                </a:gridCol>
                <a:gridCol w="925032">
                  <a:extLst>
                    <a:ext uri="{9D8B030D-6E8A-4147-A177-3AD203B41FA5}">
                      <a16:colId xmlns:a16="http://schemas.microsoft.com/office/drawing/2014/main" val="1309333336"/>
                    </a:ext>
                  </a:extLst>
                </a:gridCol>
                <a:gridCol w="956932">
                  <a:extLst>
                    <a:ext uri="{9D8B030D-6E8A-4147-A177-3AD203B41FA5}">
                      <a16:colId xmlns:a16="http://schemas.microsoft.com/office/drawing/2014/main" val="2830831127"/>
                    </a:ext>
                  </a:extLst>
                </a:gridCol>
              </a:tblGrid>
              <a:tr h="300943">
                <a:tc>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bg1"/>
                    </a:solidFill>
                  </a:tcPr>
                </a:tc>
                <a:tc>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gridSpan="6">
                  <a:txBody>
                    <a:bodyPr/>
                    <a:lstStyle/>
                    <a:p>
                      <a:pPr algn="ctr">
                        <a:lnSpc>
                          <a:spcPct val="107000"/>
                        </a:lnSpc>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Prediction Results</a:t>
                      </a:r>
                    </a:p>
                  </a:txBody>
                  <a:tcPr marL="43663" marR="43663" marT="0" marB="0"/>
                </a:tc>
                <a:tc h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h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h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h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h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extLst>
                  <a:ext uri="{0D108BD9-81ED-4DB2-BD59-A6C34878D82A}">
                    <a16:rowId xmlns:a16="http://schemas.microsoft.com/office/drawing/2014/main" val="749156628"/>
                  </a:ext>
                </a:extLst>
              </a:tr>
              <a:tr h="675790">
                <a:tc>
                  <a:txBody>
                    <a:bodyPr/>
                    <a:lstStyle/>
                    <a:p>
                      <a:pPr>
                        <a:lnSpc>
                          <a:spcPct val="107000"/>
                        </a:lnSpc>
                        <a:spcAft>
                          <a:spcPts val="0"/>
                        </a:spcAft>
                      </a:pPr>
                      <a:endParaRPr lang="en-GB" sz="1100" kern="1200" dirty="0">
                        <a:solidFill>
                          <a:schemeClr val="dk1"/>
                        </a:solidFill>
                        <a:effectLst/>
                        <a:latin typeface="+mn-lt"/>
                        <a:ea typeface="+mn-ea"/>
                        <a:cs typeface="+mn-cs"/>
                      </a:endParaRPr>
                    </a:p>
                  </a:txBody>
                  <a:tcPr marL="43663" marR="43663" marT="0" marB="0">
                    <a:solidFill>
                      <a:schemeClr val="bg1"/>
                    </a:solidFill>
                  </a:tcPr>
                </a:tc>
                <a:tc>
                  <a:txBody>
                    <a:bodyPr/>
                    <a:lstStyle/>
                    <a:p>
                      <a:pPr>
                        <a:lnSpc>
                          <a:spcPct val="107000"/>
                        </a:lnSpc>
                        <a:spcAft>
                          <a:spcPts val="0"/>
                        </a:spcAft>
                      </a:pPr>
                      <a:r>
                        <a:rPr lang="en-GB" sz="1100" dirty="0">
                          <a:effectLst/>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dirty="0">
                          <a:effectLst/>
                        </a:rPr>
                        <a:t>Model</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dirty="0">
                          <a:effectLst/>
                        </a:rPr>
                        <a:t>Features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dirty="0">
                          <a:effectLst/>
                        </a:rPr>
                        <a:t>Accuracy Score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a:effectLst/>
                        </a:rPr>
                        <a:t>Receiver Operator Curve (AUC)</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a:effectLst/>
                        </a:rPr>
                        <a:t>K-Fold accuracy Score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tc>
                  <a:txBody>
                    <a:bodyPr/>
                    <a:lstStyle/>
                    <a:p>
                      <a:pPr>
                        <a:lnSpc>
                          <a:spcPct val="107000"/>
                        </a:lnSpc>
                        <a:spcAft>
                          <a:spcPts val="0"/>
                        </a:spcAft>
                      </a:pPr>
                      <a:r>
                        <a:rPr lang="en-GB" sz="1100">
                          <a:effectLst/>
                        </a:rPr>
                        <a:t>K-Fold Receiver Operator Curve (AUC)</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tc>
                <a:extLst>
                  <a:ext uri="{0D108BD9-81ED-4DB2-BD59-A6C34878D82A}">
                    <a16:rowId xmlns:a16="http://schemas.microsoft.com/office/drawing/2014/main" val="3570482587"/>
                  </a:ext>
                </a:extLst>
              </a:tr>
              <a:tr h="504693">
                <a:tc rowSpan="2">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Selected Descriptive Features</a:t>
                      </a: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a:effectLst/>
                        </a:rPr>
                        <a:t>Logistic regression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edd_wk,study_wk,past_response,native_langauge,delivery_status,swahili,english,luo</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68.6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73.1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69.3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73.9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extLst>
                  <a:ext uri="{0D108BD9-81ED-4DB2-BD59-A6C34878D82A}">
                    <a16:rowId xmlns:a16="http://schemas.microsoft.com/office/drawing/2014/main" val="2025390877"/>
                  </a:ext>
                </a:extLst>
              </a:tr>
              <a:tr h="504693">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GB Classifier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a:effectLst/>
                        </a:rPr>
                        <a:t>edd_wk,study_wk,past_response,native_langauge,delivery_status,swahili,english,luo</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70.3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75.1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71.3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tc>
                  <a:txBody>
                    <a:bodyPr/>
                    <a:lstStyle/>
                    <a:p>
                      <a:pPr>
                        <a:lnSpc>
                          <a:spcPct val="107000"/>
                        </a:lnSpc>
                        <a:spcAft>
                          <a:spcPts val="0"/>
                        </a:spcAft>
                      </a:pPr>
                      <a:r>
                        <a:rPr lang="en-GB" sz="1100" dirty="0">
                          <a:effectLst/>
                        </a:rPr>
                        <a:t>75.6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10000"/>
                        <a:lumOff val="90000"/>
                      </a:schemeClr>
                    </a:solidFill>
                  </a:tcPr>
                </a:tc>
                <a:extLst>
                  <a:ext uri="{0D108BD9-81ED-4DB2-BD59-A6C34878D82A}">
                    <a16:rowId xmlns:a16="http://schemas.microsoft.com/office/drawing/2014/main" val="4121514808"/>
                  </a:ext>
                </a:extLst>
              </a:tr>
              <a:tr h="333595">
                <a:tc rowSpan="7">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NLP Based Models with descriptive features</a:t>
                      </a: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Logistic Regression on </a:t>
                      </a:r>
                      <a:r>
                        <a:rPr lang="en-GB" sz="1100" dirty="0" err="1">
                          <a:effectLst/>
                        </a:rPr>
                        <a:t>BoW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err="1">
                          <a:effectLst/>
                        </a:rPr>
                        <a:t>BoW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66.6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70.7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66.9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71.1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3133607783"/>
                  </a:ext>
                </a:extLst>
              </a:tr>
              <a:tr h="675790">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Logistic Regression on </a:t>
                      </a:r>
                      <a:r>
                        <a:rPr lang="en-GB" sz="1100" dirty="0" err="1">
                          <a:effectLst/>
                        </a:rPr>
                        <a:t>BoW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err="1">
                          <a:effectLst/>
                        </a:rPr>
                        <a:t>BoW</a:t>
                      </a:r>
                      <a:r>
                        <a:rPr lang="en-GB" sz="1100" dirty="0">
                          <a:effectLst/>
                        </a:rPr>
                        <a:t> + edd_wk,study_wk,past_response,native_langauge,delivery_status,swahili,english,luo</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71.8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72.3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78.7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579553383"/>
                  </a:ext>
                </a:extLst>
              </a:tr>
              <a:tr h="195510">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GB Classifier on BoW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err="1">
                          <a:effectLst/>
                        </a:rPr>
                        <a:t>BoW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64.4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67.6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64.1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66.8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1367388560"/>
                  </a:ext>
                </a:extLst>
              </a:tr>
              <a:tr h="675790">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GB Classifier on BoW</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err="1">
                          <a:effectLst/>
                        </a:rPr>
                        <a:t>BoW</a:t>
                      </a:r>
                      <a:r>
                        <a:rPr lang="en-GB" sz="1100" dirty="0">
                          <a:effectLst/>
                        </a:rPr>
                        <a:t> + edd_wk,study_wk,past_response,native_langauge,delivery_status,swahili,english,luo</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70.3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75.1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71.7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77.5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3280843253"/>
                  </a:ext>
                </a:extLst>
              </a:tr>
              <a:tr h="333595">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Logistic Regression on Bi-grams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Bi-grams only</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67.3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72.4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67.6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72.1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3801702999"/>
                  </a:ext>
                </a:extLst>
              </a:tr>
              <a:tr h="675790">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Logistic Regression on Bi-grams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Bi-grams + edd_wk,study_wk,past_response,native_langauge,delivery_status,swahili,english,luo</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72.3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78.5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72.5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78.8</a:t>
                      </a:r>
                    </a:p>
                  </a:txBody>
                  <a:tcPr marL="43663" marR="43663" marT="0" marB="0">
                    <a:solidFill>
                      <a:schemeClr val="accent3">
                        <a:lumMod val="20000"/>
                        <a:lumOff val="80000"/>
                      </a:schemeClr>
                    </a:solidFill>
                  </a:tcPr>
                </a:tc>
                <a:extLst>
                  <a:ext uri="{0D108BD9-81ED-4DB2-BD59-A6C34878D82A}">
                    <a16:rowId xmlns:a16="http://schemas.microsoft.com/office/drawing/2014/main" val="421381435"/>
                  </a:ext>
                </a:extLst>
              </a:tr>
              <a:tr h="675790">
                <a:tc vMerge="1">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GB Classifier on Bi-grams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a:effectLst/>
                        </a:rPr>
                        <a:t>Bigrams + edd_wk,study_wk,past_response,native_langauge,delivery_status,swahili,english,luo</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71.0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76.9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71.7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tc>
                  <a:txBody>
                    <a:bodyPr/>
                    <a:lstStyle/>
                    <a:p>
                      <a:pPr>
                        <a:lnSpc>
                          <a:spcPct val="107000"/>
                        </a:lnSpc>
                        <a:spcAft>
                          <a:spcPts val="0"/>
                        </a:spcAft>
                      </a:pPr>
                      <a:r>
                        <a:rPr lang="en-GB" sz="1100" dirty="0">
                          <a:effectLst/>
                        </a:rPr>
                        <a:t>77.6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3">
                        <a:lumMod val="20000"/>
                        <a:lumOff val="80000"/>
                      </a:schemeClr>
                    </a:solidFill>
                  </a:tcPr>
                </a:tc>
                <a:extLst>
                  <a:ext uri="{0D108BD9-81ED-4DB2-BD59-A6C34878D82A}">
                    <a16:rowId xmlns:a16="http://schemas.microsoft.com/office/drawing/2014/main" val="1992159862"/>
                  </a:ext>
                </a:extLst>
              </a:tr>
              <a:tr h="0">
                <a:tc>
                  <a:txBody>
                    <a:bodyPr/>
                    <a:lstStyle/>
                    <a:p>
                      <a:pPr>
                        <a:lnSpc>
                          <a:spcPct val="107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Advanced NLP model</a:t>
                      </a:r>
                    </a:p>
                  </a:txBody>
                  <a:tcPr marL="43663" marR="43663" marT="0" marB="0">
                    <a:solidFill>
                      <a:schemeClr val="accent5">
                        <a:lumMod val="75000"/>
                        <a:lumOff val="25000"/>
                      </a:schemeClr>
                    </a:solidFill>
                  </a:tcPr>
                </a:tc>
                <a:tc>
                  <a:txBody>
                    <a:bodyPr/>
                    <a:lstStyle/>
                    <a:p>
                      <a:pPr>
                        <a:lnSpc>
                          <a:spcPct val="107000"/>
                        </a:lnSpc>
                        <a:spcAft>
                          <a:spcPts val="0"/>
                        </a:spcAft>
                      </a:pPr>
                      <a:r>
                        <a:rPr lang="en-GB" sz="1100">
                          <a:effectLst/>
                        </a:rPr>
                        <a:t>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a:effectLst/>
                        </a:rPr>
                        <a:t>Gensim doc2vec on GB classifier</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a:effectLst/>
                        </a:rPr>
                        <a:t>Doc2Vec embeddings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dirty="0">
                          <a:effectLst/>
                        </a:rPr>
                        <a:t>72.4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dirty="0">
                          <a:effectLst/>
                        </a:rPr>
                        <a:t>76.6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dirty="0">
                          <a:effectLst/>
                        </a:rPr>
                        <a:t>71.4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tc>
                  <a:txBody>
                    <a:bodyPr/>
                    <a:lstStyle/>
                    <a:p>
                      <a:pPr>
                        <a:lnSpc>
                          <a:spcPct val="107000"/>
                        </a:lnSpc>
                        <a:spcAft>
                          <a:spcPts val="0"/>
                        </a:spcAft>
                      </a:pPr>
                      <a:r>
                        <a:rPr lang="en-GB" sz="1100" dirty="0">
                          <a:effectLst/>
                        </a:rPr>
                        <a:t>75.8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3663" marR="43663" marT="0" marB="0">
                    <a:solidFill>
                      <a:schemeClr val="accent5">
                        <a:lumMod val="75000"/>
                        <a:lumOff val="25000"/>
                      </a:schemeClr>
                    </a:solidFill>
                  </a:tcPr>
                </a:tc>
                <a:extLst>
                  <a:ext uri="{0D108BD9-81ED-4DB2-BD59-A6C34878D82A}">
                    <a16:rowId xmlns:a16="http://schemas.microsoft.com/office/drawing/2014/main" val="1171155653"/>
                  </a:ext>
                </a:extLst>
              </a:tr>
            </a:tbl>
          </a:graphicData>
        </a:graphic>
      </p:graphicFrame>
      <p:sp>
        <p:nvSpPr>
          <p:cNvPr id="4" name="Title 1">
            <a:extLst>
              <a:ext uri="{FF2B5EF4-FFF2-40B4-BE49-F238E27FC236}">
                <a16:creationId xmlns:a16="http://schemas.microsoft.com/office/drawing/2014/main" id="{3BBBBE07-53DA-45D1-BF3A-838640B5E3AC}"/>
              </a:ext>
            </a:extLst>
          </p:cNvPr>
          <p:cNvSpPr>
            <a:spLocks noGrp="1"/>
          </p:cNvSpPr>
          <p:nvPr>
            <p:ph type="title"/>
          </p:nvPr>
        </p:nvSpPr>
        <p:spPr>
          <a:xfrm>
            <a:off x="475290" y="89924"/>
            <a:ext cx="2013386" cy="625877"/>
          </a:xfrm>
        </p:spPr>
        <p:txBody>
          <a:bodyPr>
            <a:normAutofit fontScale="90000"/>
          </a:bodyPr>
          <a:lstStyle/>
          <a:p>
            <a:r>
              <a:rPr lang="en-US" dirty="0"/>
              <a:t>Results</a:t>
            </a:r>
          </a:p>
        </p:txBody>
      </p:sp>
    </p:spTree>
    <p:extLst>
      <p:ext uri="{BB962C8B-B14F-4D97-AF65-F5344CB8AC3E}">
        <p14:creationId xmlns:p14="http://schemas.microsoft.com/office/powerpoint/2010/main" val="2162407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AB13-A8B9-4C7B-9C9B-BF272F3F56D5}"/>
              </a:ext>
            </a:extLst>
          </p:cNvPr>
          <p:cNvSpPr>
            <a:spLocks noGrp="1"/>
          </p:cNvSpPr>
          <p:nvPr>
            <p:ph type="title"/>
          </p:nvPr>
        </p:nvSpPr>
        <p:spPr/>
        <p:txBody>
          <a:bodyPr/>
          <a:lstStyle/>
          <a:p>
            <a:r>
              <a:rPr lang="en-GB" dirty="0"/>
              <a:t>Some model Predictors</a:t>
            </a:r>
          </a:p>
        </p:txBody>
      </p:sp>
      <p:sp>
        <p:nvSpPr>
          <p:cNvPr id="4" name="Slide Number Placeholder 3">
            <a:extLst>
              <a:ext uri="{FF2B5EF4-FFF2-40B4-BE49-F238E27FC236}">
                <a16:creationId xmlns:a16="http://schemas.microsoft.com/office/drawing/2014/main" id="{6EC76804-950A-4C54-BEBF-B76252BB4FC6}"/>
              </a:ext>
            </a:extLst>
          </p:cNvPr>
          <p:cNvSpPr>
            <a:spLocks noGrp="1"/>
          </p:cNvSpPr>
          <p:nvPr>
            <p:ph type="sldNum" sz="quarter" idx="4"/>
          </p:nvPr>
        </p:nvSpPr>
        <p:spPr>
          <a:xfrm>
            <a:off x="6278069" y="6164733"/>
            <a:ext cx="349776" cy="256545"/>
          </a:xfrm>
          <a:prstGeom prst="rect">
            <a:avLst/>
          </a:prstGeom>
          <a:noFill/>
        </p:spPr>
        <p:txBody>
          <a:bodyPr wrap="none" rtlCol="0">
            <a:spAutoFit/>
          </a:bodyPr>
          <a:lstStyle>
            <a:defPPr>
              <a:defRPr lang="en-US"/>
            </a:defPPr>
            <a:lvl1pPr marL="0" algn="l" defTabSz="914400" rtl="0" eaLnBrk="1" latinLnBrk="0" hangingPunct="1">
              <a:defRPr lang="en-US" altLang="en-US" sz="1067"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1E776F5-9A26-455E-BF09-7D727D022004}" type="slidenum">
              <a:rPr lang="en-GB" smtClean="0"/>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en-US" sz="1067"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44DE68B6-8E33-40F4-A8F3-559215D671C1}"/>
              </a:ext>
            </a:extLst>
          </p:cNvPr>
          <p:cNvSpPr txBox="1"/>
          <p:nvPr/>
        </p:nvSpPr>
        <p:spPr>
          <a:xfrm>
            <a:off x="4385148" y="1321356"/>
            <a:ext cx="24247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NLP Predictors (top)</a:t>
            </a:r>
          </a:p>
        </p:txBody>
      </p:sp>
      <p:sp>
        <p:nvSpPr>
          <p:cNvPr id="10" name="TextBox 9">
            <a:extLst>
              <a:ext uri="{FF2B5EF4-FFF2-40B4-BE49-F238E27FC236}">
                <a16:creationId xmlns:a16="http://schemas.microsoft.com/office/drawing/2014/main" id="{A9603A70-E061-4402-8750-6142E7A03CFC}"/>
              </a:ext>
            </a:extLst>
          </p:cNvPr>
          <p:cNvSpPr txBox="1"/>
          <p:nvPr/>
        </p:nvSpPr>
        <p:spPr>
          <a:xfrm>
            <a:off x="273656" y="1321356"/>
            <a:ext cx="35317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Descriptive Feature Predictors</a:t>
            </a:r>
          </a:p>
        </p:txBody>
      </p:sp>
      <p:sp>
        <p:nvSpPr>
          <p:cNvPr id="11" name="TextBox 10">
            <a:extLst>
              <a:ext uri="{FF2B5EF4-FFF2-40B4-BE49-F238E27FC236}">
                <a16:creationId xmlns:a16="http://schemas.microsoft.com/office/drawing/2014/main" id="{03923C05-DB6B-4CD2-B813-98393699E225}"/>
              </a:ext>
            </a:extLst>
          </p:cNvPr>
          <p:cNvSpPr txBox="1"/>
          <p:nvPr/>
        </p:nvSpPr>
        <p:spPr>
          <a:xfrm>
            <a:off x="8206017" y="1321356"/>
            <a:ext cx="28478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NLP Predictors (bottom)</a:t>
            </a:r>
          </a:p>
        </p:txBody>
      </p:sp>
      <p:graphicFrame>
        <p:nvGraphicFramePr>
          <p:cNvPr id="6" name="Table 5">
            <a:extLst>
              <a:ext uri="{FF2B5EF4-FFF2-40B4-BE49-F238E27FC236}">
                <a16:creationId xmlns:a16="http://schemas.microsoft.com/office/drawing/2014/main" id="{AB2E3ECA-A09E-4C18-AD52-0B08836EA3AD}"/>
              </a:ext>
            </a:extLst>
          </p:cNvPr>
          <p:cNvGraphicFramePr>
            <a:graphicFrameLocks noGrp="1"/>
          </p:cNvGraphicFramePr>
          <p:nvPr>
            <p:extLst>
              <p:ext uri="{D42A27DB-BD31-4B8C-83A1-F6EECF244321}">
                <p14:modId xmlns:p14="http://schemas.microsoft.com/office/powerpoint/2010/main" val="1485342674"/>
              </p:ext>
            </p:extLst>
          </p:nvPr>
        </p:nvGraphicFramePr>
        <p:xfrm>
          <a:off x="8298014" y="1690688"/>
          <a:ext cx="2755900" cy="2476500"/>
        </p:xfrm>
        <a:graphic>
          <a:graphicData uri="http://schemas.openxmlformats.org/drawingml/2006/table">
            <a:tbl>
              <a:tblPr/>
              <a:tblGrid>
                <a:gridCol w="1104900">
                  <a:extLst>
                    <a:ext uri="{9D8B030D-6E8A-4147-A177-3AD203B41FA5}">
                      <a16:colId xmlns:a16="http://schemas.microsoft.com/office/drawing/2014/main" val="4097915683"/>
                    </a:ext>
                  </a:extLst>
                </a:gridCol>
                <a:gridCol w="1651000">
                  <a:extLst>
                    <a:ext uri="{9D8B030D-6E8A-4147-A177-3AD203B41FA5}">
                      <a16:colId xmlns:a16="http://schemas.microsoft.com/office/drawing/2014/main" val="2743126196"/>
                    </a:ext>
                  </a:extLst>
                </a:gridCol>
              </a:tblGrid>
              <a:tr h="182880">
                <a:tc>
                  <a:txBody>
                    <a:bodyPr/>
                    <a:lstStyle/>
                    <a:p>
                      <a:pPr algn="l" rtl="0" fontAlgn="b"/>
                      <a:r>
                        <a:rPr lang="en-GB" sz="1200" b="0" i="0" u="none" strike="noStrike">
                          <a:solidFill>
                            <a:srgbClr val="000000"/>
                          </a:solidFill>
                          <a:effectLst/>
                          <a:latin typeface="Calibri" panose="020F0502020204030204" pitchFamily="34" charset="0"/>
                        </a:rPr>
                        <a:t>brenda mercy</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-1.49</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899349262"/>
                  </a:ext>
                </a:extLst>
              </a:tr>
              <a:tr h="182880">
                <a:tc>
                  <a:txBody>
                    <a:bodyPr/>
                    <a:lstStyle/>
                    <a:p>
                      <a:pPr algn="l" rtl="0" fontAlgn="b"/>
                      <a:r>
                        <a:rPr lang="en-GB" sz="1200" b="0" i="0" u="none" strike="noStrike">
                          <a:solidFill>
                            <a:srgbClr val="000000"/>
                          </a:solidFill>
                          <a:effectLst/>
                          <a:latin typeface="Calibri" panose="020F0502020204030204" pitchFamily="34" charset="0"/>
                        </a:rPr>
                        <a:t>joy huyu</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-1.55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4106645594"/>
                  </a:ext>
                </a:extLst>
              </a:tr>
              <a:tr h="182880">
                <a:tc>
                  <a:txBody>
                    <a:bodyPr/>
                    <a:lstStyle/>
                    <a:p>
                      <a:pPr algn="l" rtl="0" fontAlgn="b"/>
                      <a:r>
                        <a:rPr lang="en-GB" sz="1200" b="0" i="0" u="none" strike="noStrike">
                          <a:solidFill>
                            <a:srgbClr val="000000"/>
                          </a:solidFill>
                          <a:effectLst/>
                          <a:latin typeface="Calibri" panose="020F0502020204030204" pitchFamily="34" charset="0"/>
                        </a:rPr>
                        <a:t>mama mary</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-1.67</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651558636"/>
                  </a:ext>
                </a:extLst>
              </a:tr>
              <a:tr h="182880">
                <a:tc>
                  <a:txBody>
                    <a:bodyPr/>
                    <a:lstStyle/>
                    <a:p>
                      <a:pPr algn="l" rtl="0" fontAlgn="b"/>
                      <a:r>
                        <a:rPr lang="en-GB" sz="1200" b="0" i="0" u="none" strike="noStrike">
                          <a:solidFill>
                            <a:srgbClr val="000000"/>
                          </a:solidFill>
                          <a:effectLst/>
                          <a:latin typeface="Calibri" panose="020F0502020204030204" pitchFamily="34" charset="0"/>
                        </a:rPr>
                        <a:t>beatrice mercy</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-1.67</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2195570258"/>
                  </a:ext>
                </a:extLst>
              </a:tr>
              <a:tr h="182880">
                <a:tc>
                  <a:txBody>
                    <a:bodyPr/>
                    <a:lstStyle/>
                    <a:p>
                      <a:pPr algn="l" rtl="0" fontAlgn="b"/>
                      <a:r>
                        <a:rPr lang="en-GB" sz="1200" b="0" i="0" u="none" strike="noStrike">
                          <a:solidFill>
                            <a:srgbClr val="000000"/>
                          </a:solidFill>
                          <a:effectLst/>
                          <a:latin typeface="Calibri" panose="020F0502020204030204" pitchFamily="34" charset="0"/>
                        </a:rPr>
                        <a:t>mathare susan</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-1.69</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235989552"/>
                  </a:ext>
                </a:extLst>
              </a:tr>
              <a:tr h="182880">
                <a:tc>
                  <a:txBody>
                    <a:bodyPr/>
                    <a:lstStyle/>
                    <a:p>
                      <a:pPr algn="l" rtl="0" fontAlgn="b"/>
                      <a:r>
                        <a:rPr lang="en-GB" sz="1200" b="0" i="0" u="none" strike="noStrike">
                          <a:solidFill>
                            <a:srgbClr val="000000"/>
                          </a:solidFill>
                          <a:effectLst/>
                          <a:latin typeface="Calibri" panose="020F0502020204030204" pitchFamily="34" charset="0"/>
                        </a:rPr>
                        <a:t>mathare judy</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-1.71</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661902557"/>
                  </a:ext>
                </a:extLst>
              </a:tr>
              <a:tr h="182880">
                <a:tc>
                  <a:txBody>
                    <a:bodyPr/>
                    <a:lstStyle/>
                    <a:p>
                      <a:pPr algn="l" rtl="0" fontAlgn="b"/>
                      <a:r>
                        <a:rPr lang="en-GB" sz="1200" b="0" i="0" u="none" strike="noStrike">
                          <a:solidFill>
                            <a:srgbClr val="000000"/>
                          </a:solidFill>
                          <a:effectLst/>
                          <a:latin typeface="Calibri" panose="020F0502020204030204" pitchFamily="34" charset="0"/>
                        </a:rPr>
                        <a:t>mama fidel</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dirty="0">
                          <a:solidFill>
                            <a:srgbClr val="000000"/>
                          </a:solidFill>
                          <a:effectLst/>
                          <a:latin typeface="Calibri" panose="020F0502020204030204" pitchFamily="34" charset="0"/>
                        </a:rPr>
                        <a:t>-1.75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1952674783"/>
                  </a:ext>
                </a:extLst>
              </a:tr>
              <a:tr h="182880">
                <a:tc>
                  <a:txBody>
                    <a:bodyPr/>
                    <a:lstStyle/>
                    <a:p>
                      <a:pPr algn="l" rtl="0" fontAlgn="b"/>
                      <a:r>
                        <a:rPr lang="en-GB" sz="1200" b="0" i="0" u="none" strike="noStrike">
                          <a:solidFill>
                            <a:srgbClr val="000000"/>
                          </a:solidFill>
                          <a:effectLst/>
                          <a:latin typeface="Calibri" panose="020F0502020204030204" pitchFamily="34" charset="0"/>
                        </a:rPr>
                        <a:t>irene huyu</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-1.75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173851647"/>
                  </a:ext>
                </a:extLst>
              </a:tr>
              <a:tr h="182880">
                <a:tc>
                  <a:txBody>
                    <a:bodyPr/>
                    <a:lstStyle/>
                    <a:p>
                      <a:pPr algn="l" rtl="0" fontAlgn="b"/>
                      <a:r>
                        <a:rPr lang="en-GB" sz="1200" b="0" i="0" u="none" strike="noStrike">
                          <a:solidFill>
                            <a:srgbClr val="000000"/>
                          </a:solidFill>
                          <a:effectLst/>
                          <a:latin typeface="Calibri" panose="020F0502020204030204" pitchFamily="34" charset="0"/>
                        </a:rPr>
                        <a:t>quinter brenda</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-1.75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080003239"/>
                  </a:ext>
                </a:extLst>
              </a:tr>
              <a:tr h="182880">
                <a:tc>
                  <a:txBody>
                    <a:bodyPr/>
                    <a:lstStyle/>
                    <a:p>
                      <a:pPr algn="l" rtl="0" fontAlgn="b"/>
                      <a:r>
                        <a:rPr lang="en-GB" sz="1200" b="0" i="0" u="none" strike="noStrike">
                          <a:solidFill>
                            <a:srgbClr val="000000"/>
                          </a:solidFill>
                          <a:effectLst/>
                          <a:latin typeface="Calibri" panose="020F0502020204030204" pitchFamily="34" charset="0"/>
                        </a:rPr>
                        <a:t>rozy brenda</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-2.14</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2466452426"/>
                  </a:ext>
                </a:extLst>
              </a:tr>
              <a:tr h="182880">
                <a:tc>
                  <a:txBody>
                    <a:bodyPr/>
                    <a:lstStyle/>
                    <a:p>
                      <a:pPr algn="l" rtl="0" fontAlgn="b"/>
                      <a:r>
                        <a:rPr lang="en-GB" sz="1200" b="0" i="0" u="none" strike="noStrike">
                          <a:solidFill>
                            <a:srgbClr val="000000"/>
                          </a:solidFill>
                          <a:effectLst/>
                          <a:latin typeface="Calibri" panose="020F0502020204030204" pitchFamily="34" charset="0"/>
                        </a:rPr>
                        <a:t>sharon huyu</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-2.15</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3245633573"/>
                  </a:ext>
                </a:extLst>
              </a:tr>
              <a:tr h="182880">
                <a:tc>
                  <a:txBody>
                    <a:bodyPr/>
                    <a:lstStyle/>
                    <a:p>
                      <a:pPr algn="l" rtl="0" fontAlgn="b"/>
                      <a:r>
                        <a:rPr lang="en-GB" sz="1200" b="0" i="0" u="none" strike="noStrike">
                          <a:solidFill>
                            <a:srgbClr val="000000"/>
                          </a:solidFill>
                          <a:effectLst/>
                          <a:latin typeface="Calibri" panose="020F0502020204030204" pitchFamily="34" charset="0"/>
                        </a:rPr>
                        <a:t>mama maureen</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a:solidFill>
                            <a:srgbClr val="000000"/>
                          </a:solidFill>
                          <a:effectLst/>
                          <a:latin typeface="Calibri" panose="020F0502020204030204" pitchFamily="34" charset="0"/>
                        </a:rPr>
                        <a:t>-2.46</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2460869405"/>
                  </a:ext>
                </a:extLst>
              </a:tr>
              <a:tr h="182880">
                <a:tc>
                  <a:txBody>
                    <a:bodyPr/>
                    <a:lstStyle/>
                    <a:p>
                      <a:pPr algn="l" rtl="0" fontAlgn="b"/>
                      <a:r>
                        <a:rPr lang="en-GB" sz="1200" b="0" i="0" u="none" strike="noStrike">
                          <a:solidFill>
                            <a:srgbClr val="000000"/>
                          </a:solidFill>
                          <a:effectLst/>
                          <a:latin typeface="Calibri" panose="020F0502020204030204" pitchFamily="34" charset="0"/>
                        </a:rPr>
                        <a:t>mama triza</a:t>
                      </a:r>
                    </a:p>
                  </a:txBody>
                  <a:tcPr marL="7620" marR="7620" marT="7620" marB="0" anchor="b">
                    <a:lnL>
                      <a:noFill/>
                    </a:lnL>
                    <a:lnR>
                      <a:noFill/>
                    </a:lnR>
                    <a:lnT>
                      <a:noFill/>
                    </a:lnT>
                    <a:lnB>
                      <a:noFill/>
                    </a:lnB>
                    <a:solidFill>
                      <a:srgbClr val="FCE4D6"/>
                    </a:solidFill>
                  </a:tcPr>
                </a:tc>
                <a:tc>
                  <a:txBody>
                    <a:bodyPr/>
                    <a:lstStyle/>
                    <a:p>
                      <a:pPr algn="l" rtl="0" fontAlgn="b"/>
                      <a:r>
                        <a:rPr lang="en-GB" sz="1200" b="0" i="0" u="none" strike="noStrike" dirty="0">
                          <a:solidFill>
                            <a:srgbClr val="000000"/>
                          </a:solidFill>
                          <a:effectLst/>
                          <a:latin typeface="Calibri" panose="020F0502020204030204" pitchFamily="34" charset="0"/>
                        </a:rPr>
                        <a:t>-2.70</a:t>
                      </a:r>
                    </a:p>
                  </a:txBody>
                  <a:tcPr marL="7620" marR="7620" marT="7620" marB="0" anchor="b">
                    <a:lnL>
                      <a:noFill/>
                    </a:lnL>
                    <a:lnR>
                      <a:noFill/>
                    </a:lnR>
                    <a:lnT>
                      <a:noFill/>
                    </a:lnT>
                    <a:lnB>
                      <a:noFill/>
                    </a:lnB>
                    <a:solidFill>
                      <a:srgbClr val="FCE4D6"/>
                    </a:solidFill>
                  </a:tcPr>
                </a:tc>
                <a:extLst>
                  <a:ext uri="{0D108BD9-81ED-4DB2-BD59-A6C34878D82A}">
                    <a16:rowId xmlns:a16="http://schemas.microsoft.com/office/drawing/2014/main" val="4053529636"/>
                  </a:ext>
                </a:extLst>
              </a:tr>
            </a:tbl>
          </a:graphicData>
        </a:graphic>
      </p:graphicFrame>
      <p:graphicFrame>
        <p:nvGraphicFramePr>
          <p:cNvPr id="12" name="Table 11">
            <a:extLst>
              <a:ext uri="{FF2B5EF4-FFF2-40B4-BE49-F238E27FC236}">
                <a16:creationId xmlns:a16="http://schemas.microsoft.com/office/drawing/2014/main" id="{F6500E05-F8AA-4F81-91B2-82BD8329C63A}"/>
              </a:ext>
            </a:extLst>
          </p:cNvPr>
          <p:cNvGraphicFramePr>
            <a:graphicFrameLocks noGrp="1"/>
          </p:cNvGraphicFramePr>
          <p:nvPr>
            <p:extLst>
              <p:ext uri="{D42A27DB-BD31-4B8C-83A1-F6EECF244321}">
                <p14:modId xmlns:p14="http://schemas.microsoft.com/office/powerpoint/2010/main" val="4193747553"/>
              </p:ext>
            </p:extLst>
          </p:nvPr>
        </p:nvGraphicFramePr>
        <p:xfrm>
          <a:off x="4102878" y="1883661"/>
          <a:ext cx="3514649" cy="4565472"/>
        </p:xfrm>
        <a:graphic>
          <a:graphicData uri="http://schemas.openxmlformats.org/drawingml/2006/table">
            <a:tbl>
              <a:tblPr/>
              <a:tblGrid>
                <a:gridCol w="2069602">
                  <a:extLst>
                    <a:ext uri="{9D8B030D-6E8A-4147-A177-3AD203B41FA5}">
                      <a16:colId xmlns:a16="http://schemas.microsoft.com/office/drawing/2014/main" val="1174781414"/>
                    </a:ext>
                  </a:extLst>
                </a:gridCol>
                <a:gridCol w="1445047">
                  <a:extLst>
                    <a:ext uri="{9D8B030D-6E8A-4147-A177-3AD203B41FA5}">
                      <a16:colId xmlns:a16="http://schemas.microsoft.com/office/drawing/2014/main" val="1300355567"/>
                    </a:ext>
                  </a:extLst>
                </a:gridCol>
              </a:tblGrid>
              <a:tr h="176345">
                <a:tc>
                  <a:txBody>
                    <a:bodyPr/>
                    <a:lstStyle/>
                    <a:p>
                      <a:pPr algn="l" rtl="0" fontAlgn="b"/>
                      <a:r>
                        <a:rPr lang="en-GB" sz="1200" b="1" i="0" u="none" strike="noStrike">
                          <a:solidFill>
                            <a:srgbClr val="000000"/>
                          </a:solidFill>
                          <a:effectLst/>
                          <a:latin typeface="Calibri" panose="020F0502020204030204" pitchFamily="34" charset="0"/>
                        </a:rPr>
                        <a:t>features</a:t>
                      </a:r>
                    </a:p>
                  </a:txBody>
                  <a:tcPr marL="7348" marR="7348" marT="7348" marB="0" anchor="b">
                    <a:lnL>
                      <a:noFill/>
                    </a:lnL>
                    <a:lnR>
                      <a:noFill/>
                    </a:lnR>
                    <a:lnT>
                      <a:noFill/>
                    </a:lnT>
                    <a:lnB>
                      <a:noFill/>
                    </a:lnB>
                    <a:solidFill>
                      <a:srgbClr val="E2EFDA"/>
                    </a:solidFill>
                  </a:tcPr>
                </a:tc>
                <a:tc>
                  <a:txBody>
                    <a:bodyPr/>
                    <a:lstStyle/>
                    <a:p>
                      <a:pPr algn="l" rtl="0" fontAlgn="b"/>
                      <a:r>
                        <a:rPr lang="en-GB" sz="1200" b="1" i="0" u="none" strike="noStrike">
                          <a:solidFill>
                            <a:srgbClr val="000000"/>
                          </a:solidFill>
                          <a:effectLst/>
                          <a:latin typeface="Calibri" panose="020F0502020204030204" pitchFamily="34" charset="0"/>
                        </a:rPr>
                        <a:t>coefficients</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421665457"/>
                  </a:ext>
                </a:extLst>
              </a:tr>
              <a:tr h="176345">
                <a:tc>
                  <a:txBody>
                    <a:bodyPr/>
                    <a:lstStyle/>
                    <a:p>
                      <a:pPr algn="l" rtl="0" fontAlgn="b"/>
                      <a:r>
                        <a:rPr lang="en-GB" sz="1200" b="0" i="0" u="none" strike="noStrike">
                          <a:solidFill>
                            <a:srgbClr val="000000"/>
                          </a:solidFill>
                          <a:effectLst/>
                          <a:latin typeface="Calibri" panose="020F0502020204030204" pitchFamily="34" charset="0"/>
                        </a:rPr>
                        <a:t>mama rose</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2.99</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813415739"/>
                  </a:ext>
                </a:extLst>
              </a:tr>
              <a:tr h="176345">
                <a:tc>
                  <a:txBody>
                    <a:bodyPr/>
                    <a:lstStyle/>
                    <a:p>
                      <a:pPr algn="l" rtl="0" fontAlgn="b"/>
                      <a:r>
                        <a:rPr lang="en-GB" sz="1200" b="0" i="0" u="none" strike="noStrike">
                          <a:solidFill>
                            <a:srgbClr val="000000"/>
                          </a:solidFill>
                          <a:effectLst/>
                          <a:latin typeface="Calibri" panose="020F0502020204030204" pitchFamily="34" charset="0"/>
                        </a:rPr>
                        <a:t>rozy huyu</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2.95</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2737880356"/>
                  </a:ext>
                </a:extLst>
              </a:tr>
              <a:tr h="176345">
                <a:tc>
                  <a:txBody>
                    <a:bodyPr/>
                    <a:lstStyle/>
                    <a:p>
                      <a:pPr algn="l" rtl="0" fontAlgn="b"/>
                      <a:r>
                        <a:rPr lang="en-GB" sz="1200" b="0" i="0" u="none" strike="noStrike">
                          <a:solidFill>
                            <a:srgbClr val="000000"/>
                          </a:solidFill>
                          <a:effectLst/>
                          <a:latin typeface="Calibri" panose="020F0502020204030204" pitchFamily="34" charset="0"/>
                        </a:rPr>
                        <a:t>pam mercy</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2.13</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014642808"/>
                  </a:ext>
                </a:extLst>
              </a:tr>
              <a:tr h="176345">
                <a:tc>
                  <a:txBody>
                    <a:bodyPr/>
                    <a:lstStyle/>
                    <a:p>
                      <a:pPr algn="l" rtl="0" fontAlgn="b"/>
                      <a:r>
                        <a:rPr lang="en-GB" sz="1200" b="0" i="0" u="none" strike="noStrike">
                          <a:solidFill>
                            <a:srgbClr val="000000"/>
                          </a:solidFill>
                          <a:effectLst/>
                          <a:latin typeface="Calibri" panose="020F0502020204030204" pitchFamily="34" charset="0"/>
                        </a:rPr>
                        <a:t>leah</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2.06</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669221203"/>
                  </a:ext>
                </a:extLst>
              </a:tr>
              <a:tr h="176345">
                <a:tc>
                  <a:txBody>
                    <a:bodyPr/>
                    <a:lstStyle/>
                    <a:p>
                      <a:pPr algn="l" rtl="0" fontAlgn="b"/>
                      <a:r>
                        <a:rPr lang="en-GB" sz="1200" b="0" i="0" u="none" strike="noStrike">
                          <a:solidFill>
                            <a:srgbClr val="000000"/>
                          </a:solidFill>
                          <a:effectLst/>
                          <a:latin typeface="Calibri" panose="020F0502020204030204" pitchFamily="34" charset="0"/>
                        </a:rPr>
                        <a:t>precious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1.98</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4035242517"/>
                  </a:ext>
                </a:extLst>
              </a:tr>
              <a:tr h="176345">
                <a:tc>
                  <a:txBody>
                    <a:bodyPr/>
                    <a:lstStyle/>
                    <a:p>
                      <a:pPr algn="l" rtl="0" fontAlgn="b"/>
                      <a:r>
                        <a:rPr lang="en-GB" sz="1200" b="0" i="0" u="none" strike="noStrike">
                          <a:solidFill>
                            <a:srgbClr val="000000"/>
                          </a:solidFill>
                          <a:effectLst/>
                          <a:latin typeface="Calibri" panose="020F0502020204030204" pitchFamily="34" charset="0"/>
                        </a:rPr>
                        <a:t>min fidel</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1.92</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2146648869"/>
                  </a:ext>
                </a:extLst>
              </a:tr>
              <a:tr h="176345">
                <a:tc>
                  <a:txBody>
                    <a:bodyPr/>
                    <a:lstStyle/>
                    <a:p>
                      <a:pPr algn="l" rtl="0" fontAlgn="b"/>
                      <a:r>
                        <a:rPr lang="en-GB" sz="1200" b="0" i="0" u="none" strike="noStrike">
                          <a:solidFill>
                            <a:srgbClr val="000000"/>
                          </a:solidFill>
                          <a:effectLst/>
                          <a:latin typeface="Calibri" panose="020F0502020204030204" pitchFamily="34" charset="0"/>
                        </a:rPr>
                        <a:t>cynthia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1.85</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154514528"/>
                  </a:ext>
                </a:extLst>
              </a:tr>
              <a:tr h="176345">
                <a:tc>
                  <a:txBody>
                    <a:bodyPr/>
                    <a:lstStyle/>
                    <a:p>
                      <a:pPr algn="l" rtl="0" fontAlgn="b"/>
                      <a:r>
                        <a:rPr lang="en-GB" sz="1200" b="0" i="0" u="none" strike="noStrike">
                          <a:solidFill>
                            <a:srgbClr val="000000"/>
                          </a:solidFill>
                          <a:effectLst/>
                          <a:latin typeface="Calibri" panose="020F0502020204030204" pitchFamily="34" charset="0"/>
                        </a:rPr>
                        <a:t>sharon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1.85</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767980912"/>
                  </a:ext>
                </a:extLst>
              </a:tr>
              <a:tr h="176345">
                <a:tc>
                  <a:txBody>
                    <a:bodyPr/>
                    <a:lstStyle/>
                    <a:p>
                      <a:pPr algn="l" rtl="0" fontAlgn="b"/>
                      <a:r>
                        <a:rPr lang="en-GB" sz="1200" b="0" i="0" u="none" strike="noStrike">
                          <a:solidFill>
                            <a:srgbClr val="000000"/>
                          </a:solidFill>
                          <a:effectLst/>
                          <a:latin typeface="Calibri" panose="020F0502020204030204" pitchFamily="34" charset="0"/>
                        </a:rPr>
                        <a:t>mama loise</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1.81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641181397"/>
                  </a:ext>
                </a:extLst>
              </a:tr>
              <a:tr h="176345">
                <a:tc>
                  <a:txBody>
                    <a:bodyPr/>
                    <a:lstStyle/>
                    <a:p>
                      <a:pPr algn="l" rtl="0" fontAlgn="b"/>
                      <a:r>
                        <a:rPr lang="en-GB" sz="1200" b="0" i="0" u="none" strike="noStrike">
                          <a:solidFill>
                            <a:srgbClr val="000000"/>
                          </a:solidFill>
                          <a:effectLst/>
                          <a:latin typeface="Calibri" panose="020F0502020204030204" pitchFamily="34" charset="0"/>
                        </a:rPr>
                        <a:t>grace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1.78</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069510511"/>
                  </a:ext>
                </a:extLst>
              </a:tr>
              <a:tr h="176345">
                <a:tc>
                  <a:txBody>
                    <a:bodyPr/>
                    <a:lstStyle/>
                    <a:p>
                      <a:pPr algn="l" rtl="0" fontAlgn="b"/>
                      <a:r>
                        <a:rPr lang="en-GB" sz="1200" b="0" i="0" u="none" strike="noStrike">
                          <a:solidFill>
                            <a:srgbClr val="000000"/>
                          </a:solidFill>
                          <a:effectLst/>
                          <a:latin typeface="Calibri" panose="020F0502020204030204" pitchFamily="34" charset="0"/>
                        </a:rPr>
                        <a:t>leah mae</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1.78</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369791907"/>
                  </a:ext>
                </a:extLst>
              </a:tr>
              <a:tr h="176345">
                <a:tc>
                  <a:txBody>
                    <a:bodyPr/>
                    <a:lstStyle/>
                    <a:p>
                      <a:pPr algn="l" rtl="0" fontAlgn="b"/>
                      <a:r>
                        <a:rPr lang="en-GB" sz="1200" b="0" i="0" u="none" strike="noStrike">
                          <a:solidFill>
                            <a:srgbClr val="000000"/>
                          </a:solidFill>
                          <a:effectLst/>
                          <a:latin typeface="Calibri" panose="020F0502020204030204" pitchFamily="34" charset="0"/>
                        </a:rPr>
                        <a:t>doreen</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1.71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809387491"/>
                  </a:ext>
                </a:extLst>
              </a:tr>
              <a:tr h="176345">
                <a:tc>
                  <a:txBody>
                    <a:bodyPr/>
                    <a:lstStyle/>
                    <a:p>
                      <a:pPr algn="l" rtl="0" fontAlgn="b"/>
                      <a:r>
                        <a:rPr lang="en-GB" sz="1200" b="0" i="0" u="none" strike="noStrike">
                          <a:solidFill>
                            <a:srgbClr val="000000"/>
                          </a:solidFill>
                          <a:effectLst/>
                          <a:latin typeface="Calibri" panose="020F0502020204030204" pitchFamily="34" charset="0"/>
                        </a:rPr>
                        <a:t>doreen huyu</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1.71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525337836"/>
                  </a:ext>
                </a:extLst>
              </a:tr>
              <a:tr h="176345">
                <a:tc>
                  <a:txBody>
                    <a:bodyPr/>
                    <a:lstStyle/>
                    <a:p>
                      <a:pPr algn="l" rtl="0" fontAlgn="b"/>
                      <a:r>
                        <a:rPr lang="en-GB" sz="1200" b="0" i="0" u="none" strike="noStrike">
                          <a:solidFill>
                            <a:srgbClr val="000000"/>
                          </a:solidFill>
                          <a:effectLst/>
                          <a:latin typeface="Calibri" panose="020F0502020204030204" pitchFamily="34" charset="0"/>
                        </a:rPr>
                        <a:t>emma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1.68</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389198233"/>
                  </a:ext>
                </a:extLst>
              </a:tr>
              <a:tr h="176345">
                <a:tc>
                  <a:txBody>
                    <a:bodyPr/>
                    <a:lstStyle/>
                    <a:p>
                      <a:pPr algn="l" rtl="0" fontAlgn="b"/>
                      <a:r>
                        <a:rPr lang="en-GB" sz="1200" b="0" i="0" u="none" strike="noStrike">
                          <a:solidFill>
                            <a:srgbClr val="000000"/>
                          </a:solidFill>
                          <a:effectLst/>
                          <a:latin typeface="Calibri" panose="020F0502020204030204" pitchFamily="34" charset="0"/>
                        </a:rPr>
                        <a:t>derick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1.64</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2453504477"/>
                  </a:ext>
                </a:extLst>
              </a:tr>
              <a:tr h="176345">
                <a:tc>
                  <a:txBody>
                    <a:bodyPr/>
                    <a:lstStyle/>
                    <a:p>
                      <a:pPr algn="l" rtl="0" fontAlgn="b"/>
                      <a:r>
                        <a:rPr lang="en-GB" sz="1200" b="0" i="0" u="none" strike="noStrike">
                          <a:solidFill>
                            <a:srgbClr val="000000"/>
                          </a:solidFill>
                          <a:effectLst/>
                          <a:latin typeface="Calibri" panose="020F0502020204030204" pitchFamily="34" charset="0"/>
                        </a:rPr>
                        <a:t>nyabasi</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1.63</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1431337774"/>
                  </a:ext>
                </a:extLst>
              </a:tr>
              <a:tr h="176345">
                <a:tc>
                  <a:txBody>
                    <a:bodyPr/>
                    <a:lstStyle/>
                    <a:p>
                      <a:pPr algn="l" rtl="0" fontAlgn="b"/>
                      <a:r>
                        <a:rPr lang="en-GB" sz="1200" b="0" i="0" u="none" strike="noStrike">
                          <a:solidFill>
                            <a:srgbClr val="000000"/>
                          </a:solidFill>
                          <a:effectLst/>
                          <a:latin typeface="Calibri" panose="020F0502020204030204" pitchFamily="34" charset="0"/>
                        </a:rPr>
                        <a:t>chemutai</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314852149"/>
                  </a:ext>
                </a:extLst>
              </a:tr>
              <a:tr h="176345">
                <a:tc>
                  <a:txBody>
                    <a:bodyPr/>
                    <a:lstStyle/>
                    <a:p>
                      <a:pPr algn="l" rtl="0" fontAlgn="b"/>
                      <a:r>
                        <a:rPr lang="en-GB" sz="1200" b="0" i="0" u="none" strike="noStrike">
                          <a:solidFill>
                            <a:srgbClr val="000000"/>
                          </a:solidFill>
                          <a:effectLst/>
                          <a:latin typeface="Calibri" panose="020F0502020204030204" pitchFamily="34" charset="0"/>
                        </a:rPr>
                        <a:t>chemutai mercy</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2676026379"/>
                  </a:ext>
                </a:extLst>
              </a:tr>
              <a:tr h="176345">
                <a:tc>
                  <a:txBody>
                    <a:bodyPr/>
                    <a:lstStyle/>
                    <a:p>
                      <a:pPr algn="l" rtl="0" fontAlgn="b"/>
                      <a:r>
                        <a:rPr lang="en-GB" sz="1200" b="0" i="0" u="none" strike="noStrike">
                          <a:solidFill>
                            <a:srgbClr val="000000"/>
                          </a:solidFill>
                          <a:effectLst/>
                          <a:latin typeface="Calibri" panose="020F0502020204030204" pitchFamily="34" charset="0"/>
                        </a:rPr>
                        <a:t>linda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1.61</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277988619"/>
                  </a:ext>
                </a:extLst>
              </a:tr>
              <a:tr h="176345">
                <a:tc>
                  <a:txBody>
                    <a:bodyPr/>
                    <a:lstStyle/>
                    <a:p>
                      <a:pPr algn="l" rtl="0" fontAlgn="b"/>
                      <a:r>
                        <a:rPr lang="en-GB" sz="1200" b="0" i="0" u="none" strike="noStrike">
                          <a:solidFill>
                            <a:srgbClr val="000000"/>
                          </a:solidFill>
                          <a:effectLst/>
                          <a:latin typeface="Calibri" panose="020F0502020204030204" pitchFamily="34" charset="0"/>
                        </a:rPr>
                        <a:t>esther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1.6</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908880319"/>
                  </a:ext>
                </a:extLst>
              </a:tr>
              <a:tr h="176345">
                <a:tc>
                  <a:txBody>
                    <a:bodyPr/>
                    <a:lstStyle/>
                    <a:p>
                      <a:pPr algn="l" rtl="0" fontAlgn="b"/>
                      <a:r>
                        <a:rPr lang="en-GB" sz="1200" b="0" i="0" u="none" strike="noStrike">
                          <a:solidFill>
                            <a:srgbClr val="000000"/>
                          </a:solidFill>
                          <a:effectLst/>
                          <a:latin typeface="Calibri" panose="020F0502020204030204" pitchFamily="34" charset="0"/>
                        </a:rPr>
                        <a:t>beatrice brenda</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1.59</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921107959"/>
                  </a:ext>
                </a:extLst>
              </a:tr>
              <a:tr h="176345">
                <a:tc>
                  <a:txBody>
                    <a:bodyPr/>
                    <a:lstStyle/>
                    <a:p>
                      <a:pPr algn="l" rtl="0" fontAlgn="b"/>
                      <a:r>
                        <a:rPr lang="en-GB" sz="1200" b="0" i="0" u="none" strike="noStrike">
                          <a:solidFill>
                            <a:srgbClr val="000000"/>
                          </a:solidFill>
                          <a:effectLst/>
                          <a:latin typeface="Calibri" panose="020F0502020204030204" pitchFamily="34" charset="0"/>
                        </a:rPr>
                        <a:t>joel</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a:solidFill>
                            <a:srgbClr val="000000"/>
                          </a:solidFill>
                          <a:effectLst/>
                          <a:latin typeface="Calibri" panose="020F0502020204030204" pitchFamily="34" charset="0"/>
                        </a:rPr>
                        <a:t>1.58</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440131252"/>
                  </a:ext>
                </a:extLst>
              </a:tr>
              <a:tr h="176345">
                <a:tc>
                  <a:txBody>
                    <a:bodyPr/>
                    <a:lstStyle/>
                    <a:p>
                      <a:pPr algn="l" rtl="0" fontAlgn="b"/>
                      <a:r>
                        <a:rPr lang="en-GB" sz="1200" b="0" i="0" u="none" strike="noStrike">
                          <a:solidFill>
                            <a:srgbClr val="000000"/>
                          </a:solidFill>
                          <a:effectLst/>
                          <a:latin typeface="Calibri" panose="020F0502020204030204" pitchFamily="34" charset="0"/>
                        </a:rPr>
                        <a:t>mama joel</a:t>
                      </a:r>
                    </a:p>
                  </a:txBody>
                  <a:tcPr marL="7348" marR="7348" marT="7348" marB="0" anchor="b">
                    <a:lnL>
                      <a:noFill/>
                    </a:lnL>
                    <a:lnR>
                      <a:noFill/>
                    </a:lnR>
                    <a:lnT>
                      <a:noFill/>
                    </a:lnT>
                    <a:lnB>
                      <a:noFill/>
                    </a:lnB>
                    <a:solidFill>
                      <a:srgbClr val="E2EFDA"/>
                    </a:solidFill>
                  </a:tcPr>
                </a:tc>
                <a:tc>
                  <a:txBody>
                    <a:bodyPr/>
                    <a:lstStyle/>
                    <a:p>
                      <a:pPr algn="l" rtl="0" fontAlgn="b"/>
                      <a:r>
                        <a:rPr lang="en-GB" sz="1200" b="0" i="0" u="none" strike="noStrike" dirty="0">
                          <a:solidFill>
                            <a:srgbClr val="000000"/>
                          </a:solidFill>
                          <a:effectLst/>
                          <a:latin typeface="Calibri" panose="020F0502020204030204" pitchFamily="34" charset="0"/>
                        </a:rPr>
                        <a:t>1.57</a:t>
                      </a:r>
                    </a:p>
                  </a:txBody>
                  <a:tcPr marL="7348" marR="7348" marT="7348" marB="0" anchor="b">
                    <a:lnL>
                      <a:noFill/>
                    </a:lnL>
                    <a:lnR>
                      <a:noFill/>
                    </a:lnR>
                    <a:lnT>
                      <a:noFill/>
                    </a:lnT>
                    <a:lnB>
                      <a:noFill/>
                    </a:lnB>
                    <a:solidFill>
                      <a:srgbClr val="E2EFDA"/>
                    </a:solidFill>
                  </a:tcPr>
                </a:tc>
                <a:extLst>
                  <a:ext uri="{0D108BD9-81ED-4DB2-BD59-A6C34878D82A}">
                    <a16:rowId xmlns:a16="http://schemas.microsoft.com/office/drawing/2014/main" val="3863662270"/>
                  </a:ext>
                </a:extLst>
              </a:tr>
            </a:tbl>
          </a:graphicData>
        </a:graphic>
      </p:graphicFrame>
      <p:graphicFrame>
        <p:nvGraphicFramePr>
          <p:cNvPr id="13" name="Table 12">
            <a:extLst>
              <a:ext uri="{FF2B5EF4-FFF2-40B4-BE49-F238E27FC236}">
                <a16:creationId xmlns:a16="http://schemas.microsoft.com/office/drawing/2014/main" id="{C593F9EB-42AB-4729-B706-42A27D02B07C}"/>
              </a:ext>
            </a:extLst>
          </p:cNvPr>
          <p:cNvGraphicFramePr>
            <a:graphicFrameLocks noGrp="1"/>
          </p:cNvGraphicFramePr>
          <p:nvPr>
            <p:extLst>
              <p:ext uri="{D42A27DB-BD31-4B8C-83A1-F6EECF244321}">
                <p14:modId xmlns:p14="http://schemas.microsoft.com/office/powerpoint/2010/main" val="1597298665"/>
              </p:ext>
            </p:extLst>
          </p:nvPr>
        </p:nvGraphicFramePr>
        <p:xfrm>
          <a:off x="382674" y="1887712"/>
          <a:ext cx="3039718" cy="2780491"/>
        </p:xfrm>
        <a:graphic>
          <a:graphicData uri="http://schemas.openxmlformats.org/drawingml/2006/table">
            <a:tbl>
              <a:tblPr/>
              <a:tblGrid>
                <a:gridCol w="1314114">
                  <a:extLst>
                    <a:ext uri="{9D8B030D-6E8A-4147-A177-3AD203B41FA5}">
                      <a16:colId xmlns:a16="http://schemas.microsoft.com/office/drawing/2014/main" val="453002544"/>
                    </a:ext>
                  </a:extLst>
                </a:gridCol>
                <a:gridCol w="1725604">
                  <a:extLst>
                    <a:ext uri="{9D8B030D-6E8A-4147-A177-3AD203B41FA5}">
                      <a16:colId xmlns:a16="http://schemas.microsoft.com/office/drawing/2014/main" val="3973305520"/>
                    </a:ext>
                  </a:extLst>
                </a:gridCol>
              </a:tblGrid>
              <a:tr h="397213">
                <a:tc>
                  <a:txBody>
                    <a:bodyPr/>
                    <a:lstStyle/>
                    <a:p>
                      <a:pPr algn="l" rtl="0" fontAlgn="b"/>
                      <a:r>
                        <a:rPr lang="en-GB" sz="1200" b="0" i="0" u="none" strike="noStrike">
                          <a:solidFill>
                            <a:srgbClr val="000000"/>
                          </a:solidFill>
                          <a:effectLst/>
                          <a:latin typeface="Arial" panose="020B0604020202020204" pitchFamily="34" charset="0"/>
                        </a:rPr>
                        <a:t>delivery_status</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1.9787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1905043650"/>
                  </a:ext>
                </a:extLst>
              </a:tr>
              <a:tr h="397213">
                <a:tc>
                  <a:txBody>
                    <a:bodyPr/>
                    <a:lstStyle/>
                    <a:p>
                      <a:pPr algn="l" rtl="0" fontAlgn="b"/>
                      <a:r>
                        <a:rPr lang="en-GB" sz="1200" b="0" i="0" u="none" strike="noStrike">
                          <a:solidFill>
                            <a:srgbClr val="000000"/>
                          </a:solidFill>
                          <a:effectLst/>
                          <a:latin typeface="Arial" panose="020B0604020202020204" pitchFamily="34" charset="0"/>
                        </a:rPr>
                        <a:t>past_response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1.3779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1562190888"/>
                  </a:ext>
                </a:extLst>
              </a:tr>
              <a:tr h="397213">
                <a:tc>
                  <a:txBody>
                    <a:bodyPr/>
                    <a:lstStyle/>
                    <a:p>
                      <a:pPr algn="l" rtl="0" fontAlgn="b"/>
                      <a:r>
                        <a:rPr lang="en-GB" sz="1200" b="0" i="0" u="none" strike="noStrike" dirty="0" err="1">
                          <a:solidFill>
                            <a:srgbClr val="000000"/>
                          </a:solidFill>
                          <a:effectLst/>
                          <a:latin typeface="Arial" panose="020B0604020202020204" pitchFamily="34" charset="0"/>
                        </a:rPr>
                        <a:t>swahili</a:t>
                      </a:r>
                      <a:endParaRPr lang="en-GB" sz="1200" b="0" i="0" u="none" strike="noStrike" dirty="0">
                        <a:solidFill>
                          <a:srgbClr val="000000"/>
                        </a:solidFill>
                        <a:effectLst/>
                        <a:latin typeface="Arial" panose="020B0604020202020204" pitchFamily="34" charset="0"/>
                      </a:endParaRP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0.0761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3766334536"/>
                  </a:ext>
                </a:extLst>
              </a:tr>
              <a:tr h="397213">
                <a:tc>
                  <a:txBody>
                    <a:bodyPr/>
                    <a:lstStyle/>
                    <a:p>
                      <a:pPr algn="l" rtl="0" fontAlgn="b"/>
                      <a:r>
                        <a:rPr lang="en-GB" sz="1200" b="0" i="0" u="none" strike="noStrike">
                          <a:solidFill>
                            <a:srgbClr val="000000"/>
                          </a:solidFill>
                          <a:effectLst/>
                          <a:latin typeface="Arial" panose="020B0604020202020204" pitchFamily="34" charset="0"/>
                        </a:rPr>
                        <a:t>edd_wk</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-0.007</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2450461276"/>
                  </a:ext>
                </a:extLst>
              </a:tr>
              <a:tr h="397213">
                <a:tc>
                  <a:txBody>
                    <a:bodyPr/>
                    <a:lstStyle/>
                    <a:p>
                      <a:pPr algn="l" rtl="0" fontAlgn="b"/>
                      <a:r>
                        <a:rPr lang="en-GB" sz="1200" b="0" i="0" u="none" strike="noStrike">
                          <a:solidFill>
                            <a:srgbClr val="000000"/>
                          </a:solidFill>
                          <a:effectLst/>
                          <a:latin typeface="Arial" panose="020B0604020202020204" pitchFamily="34" charset="0"/>
                        </a:rPr>
                        <a:t>study_wk</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-0.0349</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3244476850"/>
                  </a:ext>
                </a:extLst>
              </a:tr>
              <a:tr h="397213">
                <a:tc>
                  <a:txBody>
                    <a:bodyPr/>
                    <a:lstStyle/>
                    <a:p>
                      <a:pPr algn="l" rtl="0" fontAlgn="b"/>
                      <a:r>
                        <a:rPr lang="en-GB" sz="1200" b="0" i="0" u="none" strike="noStrike">
                          <a:solidFill>
                            <a:srgbClr val="000000"/>
                          </a:solidFill>
                          <a:effectLst/>
                          <a:latin typeface="Arial" panose="020B0604020202020204" pitchFamily="34" charset="0"/>
                        </a:rPr>
                        <a:t>native_language</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-0.30145</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4223916763"/>
                  </a:ext>
                </a:extLst>
              </a:tr>
              <a:tr h="397213">
                <a:tc>
                  <a:txBody>
                    <a:bodyPr/>
                    <a:lstStyle/>
                    <a:p>
                      <a:pPr algn="l" rtl="0" fontAlgn="b"/>
                      <a:r>
                        <a:rPr lang="en-GB" sz="1200" b="0" i="0" u="none" strike="noStrike">
                          <a:solidFill>
                            <a:srgbClr val="000000"/>
                          </a:solidFill>
                          <a:effectLst/>
                          <a:latin typeface="Arial" panose="020B0604020202020204" pitchFamily="34" charset="0"/>
                        </a:rPr>
                        <a:t>luo</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tc>
                  <a:txBody>
                    <a:bodyPr/>
                    <a:lstStyle/>
                    <a:p>
                      <a:pPr algn="ctr" rtl="0" fontAlgn="b"/>
                      <a:r>
                        <a:rPr lang="en-GB" sz="1200" b="0" i="0" u="none" strike="noStrike" dirty="0">
                          <a:solidFill>
                            <a:srgbClr val="000000"/>
                          </a:solidFill>
                          <a:effectLst/>
                          <a:latin typeface="Arial" panose="020B0604020202020204" pitchFamily="34" charset="0"/>
                        </a:rPr>
                        <a:t>-0.3776</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F3E7"/>
                    </a:solidFill>
                  </a:tcPr>
                </a:tc>
                <a:extLst>
                  <a:ext uri="{0D108BD9-81ED-4DB2-BD59-A6C34878D82A}">
                    <a16:rowId xmlns:a16="http://schemas.microsoft.com/office/drawing/2014/main" val="721209270"/>
                  </a:ext>
                </a:extLst>
              </a:tr>
            </a:tbl>
          </a:graphicData>
        </a:graphic>
      </p:graphicFrame>
      <p:graphicFrame>
        <p:nvGraphicFramePr>
          <p:cNvPr id="15" name="Table 14">
            <a:extLst>
              <a:ext uri="{FF2B5EF4-FFF2-40B4-BE49-F238E27FC236}">
                <a16:creationId xmlns:a16="http://schemas.microsoft.com/office/drawing/2014/main" id="{824830EF-F797-4B18-8DF9-AF0BE5C6048A}"/>
              </a:ext>
            </a:extLst>
          </p:cNvPr>
          <p:cNvGraphicFramePr>
            <a:graphicFrameLocks noGrp="1"/>
          </p:cNvGraphicFramePr>
          <p:nvPr/>
        </p:nvGraphicFramePr>
        <p:xfrm>
          <a:off x="8298014" y="4823750"/>
          <a:ext cx="2755900" cy="1028700"/>
        </p:xfrm>
        <a:graphic>
          <a:graphicData uri="http://schemas.openxmlformats.org/drawingml/2006/table">
            <a:tbl>
              <a:tblPr/>
              <a:tblGrid>
                <a:gridCol w="1622812">
                  <a:extLst>
                    <a:ext uri="{9D8B030D-6E8A-4147-A177-3AD203B41FA5}">
                      <a16:colId xmlns:a16="http://schemas.microsoft.com/office/drawing/2014/main" val="361867958"/>
                    </a:ext>
                  </a:extLst>
                </a:gridCol>
                <a:gridCol w="1133088">
                  <a:extLst>
                    <a:ext uri="{9D8B030D-6E8A-4147-A177-3AD203B41FA5}">
                      <a16:colId xmlns:a16="http://schemas.microsoft.com/office/drawing/2014/main" val="3330434394"/>
                    </a:ext>
                  </a:extLst>
                </a:gridCol>
              </a:tblGrid>
              <a:tr h="205740">
                <a:tc>
                  <a:txBody>
                    <a:bodyPr/>
                    <a:lstStyle/>
                    <a:p>
                      <a:pPr algn="l" rtl="0" fontAlgn="b"/>
                      <a:r>
                        <a:rPr lang="en-GB" sz="1100" b="0" i="0" u="none" strike="noStrike">
                          <a:solidFill>
                            <a:srgbClr val="000000"/>
                          </a:solidFill>
                          <a:effectLst/>
                          <a:latin typeface="Calibri" panose="020F0502020204030204" pitchFamily="34" charset="0"/>
                        </a:rPr>
                        <a:t>mathare kagea</a:t>
                      </a:r>
                    </a:p>
                  </a:txBody>
                  <a:tcPr marL="7620" marR="7620" marT="7620" marB="0" anchor="b">
                    <a:lnL>
                      <a:noFill/>
                    </a:lnL>
                    <a:lnR>
                      <a:noFill/>
                    </a:lnR>
                    <a:lnT>
                      <a:noFill/>
                    </a:lnT>
                    <a:lnB>
                      <a:noFill/>
                    </a:lnB>
                    <a:solidFill>
                      <a:srgbClr val="FFF2CC"/>
                    </a:solidFill>
                  </a:tcPr>
                </a:tc>
                <a:tc>
                  <a:txBody>
                    <a:bodyPr/>
                    <a:lstStyle/>
                    <a:p>
                      <a:pPr algn="l" rtl="0" fontAlgn="b"/>
                      <a:r>
                        <a:rPr lang="en-GB" sz="1100" b="0" i="0" u="none" strike="noStrike">
                          <a:solidFill>
                            <a:srgbClr val="000000"/>
                          </a:solidFill>
                          <a:effectLst/>
                          <a:latin typeface="Calibri" panose="020F0502020204030204" pitchFamily="34" charset="0"/>
                        </a:rPr>
                        <a:t>0.00</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2369947048"/>
                  </a:ext>
                </a:extLst>
              </a:tr>
              <a:tr h="205740">
                <a:tc>
                  <a:txBody>
                    <a:bodyPr/>
                    <a:lstStyle/>
                    <a:p>
                      <a:pPr algn="l" rtl="0" fontAlgn="b"/>
                      <a:r>
                        <a:rPr lang="en-GB" sz="1100" b="0" i="0" u="none" strike="noStrike">
                          <a:solidFill>
                            <a:srgbClr val="000000"/>
                          </a:solidFill>
                          <a:effectLst/>
                          <a:latin typeface="Calibri" panose="020F0502020204030204" pitchFamily="34" charset="0"/>
                        </a:rPr>
                        <a:t>mathare kareen</a:t>
                      </a:r>
                    </a:p>
                  </a:txBody>
                  <a:tcPr marL="7620" marR="7620" marT="7620" marB="0" anchor="b">
                    <a:lnL>
                      <a:noFill/>
                    </a:lnL>
                    <a:lnR>
                      <a:noFill/>
                    </a:lnR>
                    <a:lnT>
                      <a:noFill/>
                    </a:lnT>
                    <a:lnB>
                      <a:noFill/>
                    </a:lnB>
                    <a:solidFill>
                      <a:srgbClr val="FFF2CC"/>
                    </a:solidFill>
                  </a:tcPr>
                </a:tc>
                <a:tc>
                  <a:txBody>
                    <a:bodyPr/>
                    <a:lstStyle/>
                    <a:p>
                      <a:pPr algn="l" rtl="0" fontAlgn="b"/>
                      <a:r>
                        <a:rPr lang="en-GB" sz="1100" b="0" i="0" u="none" strike="noStrike">
                          <a:solidFill>
                            <a:srgbClr val="000000"/>
                          </a:solidFill>
                          <a:effectLst/>
                          <a:latin typeface="Calibri" panose="020F0502020204030204" pitchFamily="34" charset="0"/>
                        </a:rPr>
                        <a:t>0.00</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579599601"/>
                  </a:ext>
                </a:extLst>
              </a:tr>
              <a:tr h="205740">
                <a:tc>
                  <a:txBody>
                    <a:bodyPr/>
                    <a:lstStyle/>
                    <a:p>
                      <a:pPr algn="l" rtl="0" fontAlgn="b"/>
                      <a:r>
                        <a:rPr lang="en-GB" sz="1100" b="0" i="0" u="none" strike="noStrike">
                          <a:solidFill>
                            <a:srgbClr val="000000"/>
                          </a:solidFill>
                          <a:effectLst/>
                          <a:latin typeface="Calibri" panose="020F0502020204030204" pitchFamily="34" charset="0"/>
                        </a:rPr>
                        <a:t>mathare madam</a:t>
                      </a:r>
                    </a:p>
                  </a:txBody>
                  <a:tcPr marL="7620" marR="7620" marT="7620" marB="0" anchor="b">
                    <a:lnL>
                      <a:noFill/>
                    </a:lnL>
                    <a:lnR>
                      <a:noFill/>
                    </a:lnR>
                    <a:lnT>
                      <a:noFill/>
                    </a:lnT>
                    <a:lnB>
                      <a:noFill/>
                    </a:lnB>
                    <a:solidFill>
                      <a:srgbClr val="FFF2CC"/>
                    </a:solidFill>
                  </a:tcPr>
                </a:tc>
                <a:tc>
                  <a:txBody>
                    <a:bodyPr/>
                    <a:lstStyle/>
                    <a:p>
                      <a:pPr algn="l" rtl="0" fontAlgn="b"/>
                      <a:r>
                        <a:rPr lang="en-GB" sz="1100" b="0" i="0" u="none" strike="noStrike">
                          <a:solidFill>
                            <a:srgbClr val="000000"/>
                          </a:solidFill>
                          <a:effectLst/>
                          <a:latin typeface="Calibri" panose="020F0502020204030204" pitchFamily="34" charset="0"/>
                        </a:rPr>
                        <a:t>0.00</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78992299"/>
                  </a:ext>
                </a:extLst>
              </a:tr>
              <a:tr h="205740">
                <a:tc>
                  <a:txBody>
                    <a:bodyPr/>
                    <a:lstStyle/>
                    <a:p>
                      <a:pPr algn="l" rtl="0" fontAlgn="b"/>
                      <a:r>
                        <a:rPr lang="en-GB" sz="1100" b="0" i="0" u="none" strike="noStrike">
                          <a:solidFill>
                            <a:srgbClr val="000000"/>
                          </a:solidFill>
                          <a:effectLst/>
                          <a:latin typeface="Calibri" panose="020F0502020204030204" pitchFamily="34" charset="0"/>
                        </a:rPr>
                        <a:t>rachuonyo evelyne</a:t>
                      </a:r>
                    </a:p>
                  </a:txBody>
                  <a:tcPr marL="7620" marR="7620" marT="7620" marB="0" anchor="b">
                    <a:lnL>
                      <a:noFill/>
                    </a:lnL>
                    <a:lnR>
                      <a:noFill/>
                    </a:lnR>
                    <a:lnT>
                      <a:noFill/>
                    </a:lnT>
                    <a:lnB>
                      <a:noFill/>
                    </a:lnB>
                    <a:solidFill>
                      <a:srgbClr val="FFF2CC"/>
                    </a:solidFill>
                  </a:tcPr>
                </a:tc>
                <a:tc>
                  <a:txBody>
                    <a:bodyPr/>
                    <a:lstStyle/>
                    <a:p>
                      <a:pPr algn="l" rtl="0" fontAlgn="b"/>
                      <a:r>
                        <a:rPr lang="en-GB" sz="1100" b="0" i="0" u="none" strike="noStrike">
                          <a:solidFill>
                            <a:srgbClr val="000000"/>
                          </a:solidFill>
                          <a:effectLst/>
                          <a:latin typeface="Calibri" panose="020F0502020204030204" pitchFamily="34" charset="0"/>
                        </a:rPr>
                        <a:t>0.00</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3280159963"/>
                  </a:ext>
                </a:extLst>
              </a:tr>
              <a:tr h="205740">
                <a:tc>
                  <a:txBody>
                    <a:bodyPr/>
                    <a:lstStyle/>
                    <a:p>
                      <a:pPr algn="l" rtl="0" fontAlgn="b"/>
                      <a:r>
                        <a:rPr lang="en-GB" sz="1100" b="0" i="0" u="none" strike="noStrike">
                          <a:solidFill>
                            <a:srgbClr val="000000"/>
                          </a:solidFill>
                          <a:effectLst/>
                          <a:latin typeface="Calibri" panose="020F0502020204030204" pitchFamily="34" charset="0"/>
                        </a:rPr>
                        <a:t>jacinta huyu</a:t>
                      </a:r>
                    </a:p>
                  </a:txBody>
                  <a:tcPr marL="7620" marR="7620" marT="7620" marB="0" anchor="b">
                    <a:lnL>
                      <a:noFill/>
                    </a:lnL>
                    <a:lnR>
                      <a:noFill/>
                    </a:lnR>
                    <a:lnT>
                      <a:noFill/>
                    </a:lnT>
                    <a:lnB>
                      <a:noFill/>
                    </a:lnB>
                    <a:solidFill>
                      <a:srgbClr val="FFF2CC"/>
                    </a:solidFill>
                  </a:tcPr>
                </a:tc>
                <a:tc>
                  <a:txBody>
                    <a:bodyPr/>
                    <a:lstStyle/>
                    <a:p>
                      <a:pPr algn="l" rtl="0" fontAlgn="b"/>
                      <a:r>
                        <a:rPr lang="en-GB" sz="1100" b="0" i="0" u="none" strike="noStrike" dirty="0">
                          <a:solidFill>
                            <a:srgbClr val="000000"/>
                          </a:solidFill>
                          <a:effectLst/>
                          <a:latin typeface="Calibri" panose="020F0502020204030204" pitchFamily="34" charset="0"/>
                        </a:rPr>
                        <a:t>0.00</a:t>
                      </a:r>
                    </a:p>
                  </a:txBody>
                  <a:tcPr marL="7620" marR="7620" marT="7620" marB="0" anchor="b">
                    <a:lnL>
                      <a:noFill/>
                    </a:lnL>
                    <a:lnR>
                      <a:noFill/>
                    </a:lnR>
                    <a:lnT>
                      <a:noFill/>
                    </a:lnT>
                    <a:lnB>
                      <a:noFill/>
                    </a:lnB>
                    <a:solidFill>
                      <a:srgbClr val="FFF2CC"/>
                    </a:solidFill>
                  </a:tcPr>
                </a:tc>
                <a:extLst>
                  <a:ext uri="{0D108BD9-81ED-4DB2-BD59-A6C34878D82A}">
                    <a16:rowId xmlns:a16="http://schemas.microsoft.com/office/drawing/2014/main" val="2875885046"/>
                  </a:ext>
                </a:extLst>
              </a:tr>
            </a:tbl>
          </a:graphicData>
        </a:graphic>
      </p:graphicFrame>
      <p:sp>
        <p:nvSpPr>
          <p:cNvPr id="16" name="TextBox 15">
            <a:extLst>
              <a:ext uri="{FF2B5EF4-FFF2-40B4-BE49-F238E27FC236}">
                <a16:creationId xmlns:a16="http://schemas.microsoft.com/office/drawing/2014/main" id="{37F3988F-4F7F-401A-B6CB-15FAB8108025}"/>
              </a:ext>
            </a:extLst>
          </p:cNvPr>
          <p:cNvSpPr txBox="1"/>
          <p:nvPr/>
        </p:nvSpPr>
        <p:spPr>
          <a:xfrm>
            <a:off x="8206017" y="4234650"/>
            <a:ext cx="33223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54"/>
              </a:spcBef>
              <a:spcAft>
                <a:spcPts val="0"/>
              </a:spcAft>
              <a:buClr>
                <a:srgbClr val="5BBB0E"/>
              </a:buClr>
              <a:buSzPct val="110000"/>
              <a:buFontTx/>
              <a:buNone/>
              <a:tabLst/>
              <a:defRPr/>
            </a:pPr>
            <a:r>
              <a:rPr kumimoji="0" lang="en-GB" sz="1800" b="1" i="0" u="none" strike="noStrike" kern="1200" cap="none" spc="0" normalizeH="0" baseline="0" noProof="0" dirty="0">
                <a:ln>
                  <a:noFill/>
                </a:ln>
                <a:solidFill>
                  <a:srgbClr val="000000"/>
                </a:solidFill>
                <a:effectLst/>
                <a:uLnTx/>
                <a:uFillTx/>
                <a:latin typeface="Arial"/>
                <a:ea typeface="+mn-ea"/>
                <a:cs typeface="+mn-cs"/>
              </a:rPr>
              <a:t>NLP Non Predictors (middle)</a:t>
            </a:r>
          </a:p>
        </p:txBody>
      </p:sp>
    </p:spTree>
    <p:extLst>
      <p:ext uri="{BB962C8B-B14F-4D97-AF65-F5344CB8AC3E}">
        <p14:creationId xmlns:p14="http://schemas.microsoft.com/office/powerpoint/2010/main" val="1722023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D984-E952-4CE0-843D-3C28A4EE4308}"/>
              </a:ext>
            </a:extLst>
          </p:cNvPr>
          <p:cNvSpPr>
            <a:spLocks noGrp="1"/>
          </p:cNvSpPr>
          <p:nvPr>
            <p:ph type="title"/>
          </p:nvPr>
        </p:nvSpPr>
        <p:spPr/>
        <p:txBody>
          <a:bodyPr/>
          <a:lstStyle/>
          <a:p>
            <a:r>
              <a:rPr lang="en-GB" dirty="0"/>
              <a:t>Predicting a response (top)</a:t>
            </a:r>
          </a:p>
        </p:txBody>
      </p:sp>
      <p:sp>
        <p:nvSpPr>
          <p:cNvPr id="4" name="Slide Number Placeholder 3">
            <a:extLst>
              <a:ext uri="{FF2B5EF4-FFF2-40B4-BE49-F238E27FC236}">
                <a16:creationId xmlns:a16="http://schemas.microsoft.com/office/drawing/2014/main" id="{AADE4317-4EF0-46B0-B7F7-33E0F2A18C10}"/>
              </a:ext>
            </a:extLst>
          </p:cNvPr>
          <p:cNvSpPr>
            <a:spLocks noGrp="1"/>
          </p:cNvSpPr>
          <p:nvPr>
            <p:ph type="sldNum" sz="quarter" idx="4"/>
          </p:nvPr>
        </p:nvSpPr>
        <p:spPr>
          <a:xfrm>
            <a:off x="6278069" y="6164733"/>
            <a:ext cx="349776" cy="256545"/>
          </a:xfrm>
          <a:prstGeom prst="rect">
            <a:avLst/>
          </a:prstGeom>
          <a:noFill/>
        </p:spPr>
        <p:txBody>
          <a:bodyPr wrap="none" rtlCol="0">
            <a:spAutoFit/>
          </a:bodyPr>
          <a:lstStyle>
            <a:defPPr>
              <a:defRPr lang="en-US"/>
            </a:defPPr>
            <a:lvl1pPr marL="0" algn="l" defTabSz="914400" rtl="0" eaLnBrk="1" latinLnBrk="0" hangingPunct="1">
              <a:defRPr lang="en-US" altLang="en-US" sz="1067"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1E776F5-9A26-455E-BF09-7D727D022004}" type="slidenum">
              <a:rPr lang="en-GB" smtClean="0"/>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altLang="en-US" sz="1067"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7" name="Table 6">
            <a:extLst>
              <a:ext uri="{FF2B5EF4-FFF2-40B4-BE49-F238E27FC236}">
                <a16:creationId xmlns:a16="http://schemas.microsoft.com/office/drawing/2014/main" id="{817D6360-E4EB-4640-97A6-61DDF364C296}"/>
              </a:ext>
            </a:extLst>
          </p:cNvPr>
          <p:cNvGraphicFramePr>
            <a:graphicFrameLocks noGrp="1"/>
          </p:cNvGraphicFramePr>
          <p:nvPr>
            <p:extLst>
              <p:ext uri="{D42A27DB-BD31-4B8C-83A1-F6EECF244321}">
                <p14:modId xmlns:p14="http://schemas.microsoft.com/office/powerpoint/2010/main" val="2649162966"/>
              </p:ext>
            </p:extLst>
          </p:nvPr>
        </p:nvGraphicFramePr>
        <p:xfrm>
          <a:off x="838200" y="1404792"/>
          <a:ext cx="9556173" cy="5016486"/>
        </p:xfrm>
        <a:graphic>
          <a:graphicData uri="http://schemas.openxmlformats.org/drawingml/2006/table">
            <a:tbl>
              <a:tblPr/>
              <a:tblGrid>
                <a:gridCol w="637078">
                  <a:extLst>
                    <a:ext uri="{9D8B030D-6E8A-4147-A177-3AD203B41FA5}">
                      <a16:colId xmlns:a16="http://schemas.microsoft.com/office/drawing/2014/main" val="1169942485"/>
                    </a:ext>
                  </a:extLst>
                </a:gridCol>
                <a:gridCol w="742760">
                  <a:extLst>
                    <a:ext uri="{9D8B030D-6E8A-4147-A177-3AD203B41FA5}">
                      <a16:colId xmlns:a16="http://schemas.microsoft.com/office/drawing/2014/main" val="2244053874"/>
                    </a:ext>
                  </a:extLst>
                </a:gridCol>
                <a:gridCol w="8176335">
                  <a:extLst>
                    <a:ext uri="{9D8B030D-6E8A-4147-A177-3AD203B41FA5}">
                      <a16:colId xmlns:a16="http://schemas.microsoft.com/office/drawing/2014/main" val="2645028049"/>
                    </a:ext>
                  </a:extLst>
                </a:gridCol>
              </a:tblGrid>
              <a:tr h="180064">
                <a:tc>
                  <a:txBody>
                    <a:bodyPr/>
                    <a:lstStyle/>
                    <a:p>
                      <a:pPr algn="l" fontAlgn="b"/>
                      <a:r>
                        <a:rPr lang="en-GB" sz="1300" b="0" i="0" u="none" strike="noStrike" dirty="0">
                          <a:solidFill>
                            <a:srgbClr val="000000"/>
                          </a:solidFill>
                          <a:effectLst/>
                          <a:latin typeface="Calibri" panose="020F0502020204030204" pitchFamily="34" charset="0"/>
                        </a:rPr>
                        <a:t>response</a:t>
                      </a:r>
                    </a:p>
                  </a:txBody>
                  <a:tcPr marL="7054" marR="7054" marT="7054" marB="0" anchor="b">
                    <a:lnL>
                      <a:noFill/>
                    </a:lnL>
                    <a:lnR>
                      <a:noFill/>
                    </a:lnR>
                    <a:lnT>
                      <a:noFill/>
                    </a:lnT>
                    <a:lnB>
                      <a:noFill/>
                    </a:lnB>
                  </a:tcPr>
                </a:tc>
                <a:tc>
                  <a:txBody>
                    <a:bodyPr/>
                    <a:lstStyle/>
                    <a:p>
                      <a:pPr algn="l" fontAlgn="b"/>
                      <a:r>
                        <a:rPr lang="en-GB" sz="1300" b="0" i="0" u="none" strike="noStrike">
                          <a:solidFill>
                            <a:srgbClr val="000000"/>
                          </a:solidFill>
                          <a:effectLst/>
                          <a:latin typeface="Calibri" panose="020F0502020204030204" pitchFamily="34" charset="0"/>
                        </a:rPr>
                        <a:t>ypred</a:t>
                      </a:r>
                    </a:p>
                  </a:txBody>
                  <a:tcPr marL="7054" marR="7054" marT="7054" marB="0" anchor="b">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Text</a:t>
                      </a:r>
                    </a:p>
                  </a:txBody>
                  <a:tcPr marL="7054" marR="7054" marT="7054" marB="0">
                    <a:lnL>
                      <a:noFill/>
                    </a:lnL>
                    <a:lnR>
                      <a:noFill/>
                    </a:lnR>
                    <a:lnT>
                      <a:noFill/>
                    </a:lnT>
                    <a:lnB>
                      <a:noFill/>
                    </a:lnB>
                  </a:tcPr>
                </a:tc>
                <a:extLst>
                  <a:ext uri="{0D108BD9-81ED-4DB2-BD59-A6C34878D82A}">
                    <a16:rowId xmlns:a16="http://schemas.microsoft.com/office/drawing/2014/main" val="731406887"/>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Doreen,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2391236553"/>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err="1">
                          <a:solidFill>
                            <a:srgbClr val="000000"/>
                          </a:solidFill>
                          <a:effectLst/>
                          <a:latin typeface="Calibri" panose="020F0502020204030204" pitchFamily="34" charset="0"/>
                        </a:rPr>
                        <a:t>Triza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539563738"/>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Hellen,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425061506"/>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Mama Victor,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2623185403"/>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Brenda Achieng,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4276486723"/>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Mary,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2093389907"/>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Petronilla,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1468835671"/>
                  </a:ext>
                </a:extLst>
              </a:tr>
              <a:tr h="540193">
                <a:tc>
                  <a:txBody>
                    <a:bodyPr/>
                    <a:lstStyle/>
                    <a:p>
                      <a:pPr algn="l" fontAlgn="t"/>
                      <a:r>
                        <a:rPr lang="en-GB" sz="1300" b="0" i="0" u="none" strike="noStrike" dirty="0">
                          <a:solidFill>
                            <a:srgbClr val="000000"/>
                          </a:solidFill>
                          <a:effectLst/>
                          <a:latin typeface="Calibri" panose="020F0502020204030204" pitchFamily="34" charset="0"/>
                        </a:rPr>
                        <a:t>1</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0.99</a:t>
                      </a:r>
                    </a:p>
                  </a:txBody>
                  <a:tcPr marL="7054" marR="7054" marT="705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Agnes,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Asante </a:t>
                      </a:r>
                      <a:r>
                        <a:rPr lang="en-GB" sz="1300" b="0" i="0" u="none" strike="noStrike" dirty="0" err="1">
                          <a:solidFill>
                            <a:srgbClr val="000000"/>
                          </a:solidFill>
                          <a:effectLst/>
                          <a:latin typeface="Calibri" panose="020F0502020204030204" pitchFamily="34" charset="0"/>
                        </a:rPr>
                        <a:t>kuwa</a:t>
                      </a:r>
                      <a:r>
                        <a:rPr lang="en-GB" sz="1300" b="0" i="0" u="none" strike="noStrike" dirty="0">
                          <a:solidFill>
                            <a:srgbClr val="000000"/>
                          </a:solidFill>
                          <a:effectLst/>
                          <a:latin typeface="Calibri" panose="020F0502020204030204" pitchFamily="34" charset="0"/>
                        </a:rPr>
                        <a:t> nasi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Mobile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NEO. </a:t>
                      </a:r>
                      <a:r>
                        <a:rPr lang="en-GB" sz="1300" b="0" i="0" u="none" strike="noStrike" dirty="0" err="1">
                          <a:solidFill>
                            <a:srgbClr val="000000"/>
                          </a:solidFill>
                          <a:effectLst/>
                          <a:latin typeface="Calibri" panose="020F0502020204030204" pitchFamily="34" charset="0"/>
                        </a:rPr>
                        <a:t>Hii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ndiyo</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kwetu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hakikisha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umekuja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kutuona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ziara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mwisho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mradi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Unarudi</a:t>
                      </a:r>
                      <a:r>
                        <a:rPr lang="en-GB" sz="1300" b="0" i="0" u="none" strike="noStrike" dirty="0">
                          <a:solidFill>
                            <a:srgbClr val="000000"/>
                          </a:solidFill>
                          <a:effectLst/>
                          <a:latin typeface="Calibri" panose="020F0502020204030204" pitchFamily="34" charset="0"/>
                        </a:rPr>
                        <a:t> clinic </a:t>
                      </a:r>
                      <a:r>
                        <a:rPr lang="en-GB" sz="1300" b="0" i="0" u="none" strike="noStrike" dirty="0" err="1">
                          <a:solidFill>
                            <a:srgbClr val="000000"/>
                          </a:solidFill>
                          <a:effectLst/>
                          <a:latin typeface="Calibri" panose="020F0502020204030204" pitchFamily="34" charset="0"/>
                        </a:rPr>
                        <a:t>lini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tupange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uje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utuone</a:t>
                      </a:r>
                      <a:r>
                        <a:rPr lang="en-GB" sz="1300" b="0" i="0" u="none" strike="noStrike" dirty="0">
                          <a:solidFill>
                            <a:srgbClr val="000000"/>
                          </a:solidFill>
                          <a:effectLst/>
                          <a:latin typeface="Calibri" panose="020F0502020204030204" pitchFamily="34" charset="0"/>
                        </a:rPr>
                        <a:t>.</a:t>
                      </a:r>
                    </a:p>
                  </a:txBody>
                  <a:tcPr marL="7054" marR="7054" marT="7054" marB="0">
                    <a:lnL>
                      <a:noFill/>
                    </a:lnL>
                    <a:lnR>
                      <a:noFill/>
                    </a:lnR>
                    <a:lnT>
                      <a:noFill/>
                    </a:lnT>
                    <a:lnB>
                      <a:noFill/>
                    </a:lnB>
                  </a:tcPr>
                </a:tc>
                <a:extLst>
                  <a:ext uri="{0D108BD9-81ED-4DB2-BD59-A6C34878D82A}">
                    <a16:rowId xmlns:a16="http://schemas.microsoft.com/office/drawing/2014/main" val="3217737813"/>
                  </a:ext>
                </a:extLst>
              </a:tr>
            </a:tbl>
          </a:graphicData>
        </a:graphic>
      </p:graphicFrame>
    </p:spTree>
    <p:extLst>
      <p:ext uri="{BB962C8B-B14F-4D97-AF65-F5344CB8AC3E}">
        <p14:creationId xmlns:p14="http://schemas.microsoft.com/office/powerpoint/2010/main" val="1338861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A538E-D56D-4008-9F8A-4DA91474DC15}"/>
              </a:ext>
            </a:extLst>
          </p:cNvPr>
          <p:cNvSpPr>
            <a:spLocks noGrp="1"/>
          </p:cNvSpPr>
          <p:nvPr>
            <p:ph type="title"/>
          </p:nvPr>
        </p:nvSpPr>
        <p:spPr/>
        <p:txBody>
          <a:bodyPr/>
          <a:lstStyle/>
          <a:p>
            <a:r>
              <a:rPr lang="en-GB" dirty="0"/>
              <a:t>Predicting no response (bottom)</a:t>
            </a:r>
          </a:p>
        </p:txBody>
      </p:sp>
      <p:sp>
        <p:nvSpPr>
          <p:cNvPr id="4" name="Slide Number Placeholder 3">
            <a:extLst>
              <a:ext uri="{FF2B5EF4-FFF2-40B4-BE49-F238E27FC236}">
                <a16:creationId xmlns:a16="http://schemas.microsoft.com/office/drawing/2014/main" id="{47ECECC4-A42B-4B92-AA50-A84677BDC2D2}"/>
              </a:ext>
            </a:extLst>
          </p:cNvPr>
          <p:cNvSpPr>
            <a:spLocks noGrp="1"/>
          </p:cNvSpPr>
          <p:nvPr>
            <p:ph type="sldNum" sz="quarter" idx="4"/>
          </p:nvPr>
        </p:nvSpPr>
        <p:spPr>
          <a:xfrm>
            <a:off x="6278069" y="6164733"/>
            <a:ext cx="349776" cy="256545"/>
          </a:xfrm>
          <a:prstGeom prst="rect">
            <a:avLst/>
          </a:prstGeom>
          <a:noFill/>
        </p:spPr>
        <p:txBody>
          <a:bodyPr wrap="none" rtlCol="0">
            <a:spAutoFit/>
          </a:bodyPr>
          <a:lstStyle>
            <a:defPPr>
              <a:defRPr lang="en-US"/>
            </a:defPPr>
            <a:lvl1pPr marL="0" algn="l" defTabSz="914400" rtl="0" eaLnBrk="1" latinLnBrk="0" hangingPunct="1">
              <a:defRPr lang="en-US" altLang="en-US" sz="1067"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1E776F5-9A26-455E-BF09-7D727D022004}" type="slidenum">
              <a:rPr lang="en-GB" smtClean="0"/>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altLang="en-US" sz="1067" b="0" i="0" u="none" strike="noStrike" kern="1200" cap="none" spc="0" normalizeH="0" baseline="0" noProof="0">
              <a:ln>
                <a:noFill/>
              </a:ln>
              <a:solidFill>
                <a:srgbClr val="000000"/>
              </a:solidFill>
              <a:effectLst/>
              <a:uLnTx/>
              <a:uFillTx/>
              <a:latin typeface="Arial"/>
              <a:ea typeface="+mn-ea"/>
              <a:cs typeface="+mn-cs"/>
            </a:endParaRPr>
          </a:p>
        </p:txBody>
      </p:sp>
      <p:graphicFrame>
        <p:nvGraphicFramePr>
          <p:cNvPr id="7" name="Table 6">
            <a:extLst>
              <a:ext uri="{FF2B5EF4-FFF2-40B4-BE49-F238E27FC236}">
                <a16:creationId xmlns:a16="http://schemas.microsoft.com/office/drawing/2014/main" id="{F233A463-E8F4-4A3D-BDBF-4EA8B1D74DDA}"/>
              </a:ext>
            </a:extLst>
          </p:cNvPr>
          <p:cNvGraphicFramePr>
            <a:graphicFrameLocks noGrp="1"/>
          </p:cNvGraphicFramePr>
          <p:nvPr>
            <p:extLst>
              <p:ext uri="{D42A27DB-BD31-4B8C-83A1-F6EECF244321}">
                <p14:modId xmlns:p14="http://schemas.microsoft.com/office/powerpoint/2010/main" val="4149360896"/>
              </p:ext>
            </p:extLst>
          </p:nvPr>
        </p:nvGraphicFramePr>
        <p:xfrm>
          <a:off x="732971" y="1416314"/>
          <a:ext cx="10726057" cy="5004964"/>
        </p:xfrm>
        <a:graphic>
          <a:graphicData uri="http://schemas.openxmlformats.org/drawingml/2006/table">
            <a:tbl>
              <a:tblPr/>
              <a:tblGrid>
                <a:gridCol w="672901">
                  <a:extLst>
                    <a:ext uri="{9D8B030D-6E8A-4147-A177-3AD203B41FA5}">
                      <a16:colId xmlns:a16="http://schemas.microsoft.com/office/drawing/2014/main" val="3669296089"/>
                    </a:ext>
                  </a:extLst>
                </a:gridCol>
                <a:gridCol w="707481">
                  <a:extLst>
                    <a:ext uri="{9D8B030D-6E8A-4147-A177-3AD203B41FA5}">
                      <a16:colId xmlns:a16="http://schemas.microsoft.com/office/drawing/2014/main" val="1210093744"/>
                    </a:ext>
                  </a:extLst>
                </a:gridCol>
                <a:gridCol w="9345675">
                  <a:extLst>
                    <a:ext uri="{9D8B030D-6E8A-4147-A177-3AD203B41FA5}">
                      <a16:colId xmlns:a16="http://schemas.microsoft.com/office/drawing/2014/main" val="641672705"/>
                    </a:ext>
                  </a:extLst>
                </a:gridCol>
              </a:tblGrid>
              <a:tr h="140159">
                <a:tc>
                  <a:txBody>
                    <a:bodyPr/>
                    <a:lstStyle/>
                    <a:p>
                      <a:pPr algn="l" fontAlgn="t"/>
                      <a:r>
                        <a:rPr lang="en-GB" sz="1300" b="0" i="0" u="none" strike="noStrike">
                          <a:solidFill>
                            <a:srgbClr val="000000"/>
                          </a:solidFill>
                          <a:effectLst/>
                          <a:latin typeface="Calibri" panose="020F0502020204030204" pitchFamily="34" charset="0"/>
                        </a:rPr>
                        <a:t>response</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ypred</a:t>
                      </a:r>
                    </a:p>
                  </a:txBody>
                  <a:tcPr marL="4724" marR="4724" marT="4724" marB="0">
                    <a:lnL>
                      <a:noFill/>
                    </a:lnL>
                    <a:lnR>
                      <a:noFill/>
                    </a:lnR>
                    <a:lnT>
                      <a:noFill/>
                    </a:lnT>
                    <a:lnB>
                      <a:noFill/>
                    </a:lnB>
                  </a:tcPr>
                </a:tc>
                <a:tc>
                  <a:txBody>
                    <a:bodyPr/>
                    <a:lstStyle/>
                    <a:p>
                      <a:pPr algn="l" fontAlgn="b"/>
                      <a:r>
                        <a:rPr lang="en-GB" sz="1300" b="0" i="0" u="none" strike="noStrike">
                          <a:solidFill>
                            <a:srgbClr val="000000"/>
                          </a:solidFill>
                          <a:effectLst/>
                          <a:latin typeface="Calibri" panose="020F0502020204030204" pitchFamily="34" charset="0"/>
                        </a:rPr>
                        <a:t>Text</a:t>
                      </a:r>
                    </a:p>
                  </a:txBody>
                  <a:tcPr marL="4724" marR="4724" marT="4724" marB="0" anchor="b">
                    <a:lnL>
                      <a:noFill/>
                    </a:lnL>
                    <a:lnR>
                      <a:noFill/>
                    </a:lnR>
                    <a:lnT>
                      <a:noFill/>
                    </a:lnT>
                    <a:lnB>
                      <a:noFill/>
                    </a:lnB>
                  </a:tcPr>
                </a:tc>
                <a:extLst>
                  <a:ext uri="{0D108BD9-81ED-4DB2-BD59-A6C34878D82A}">
                    <a16:rowId xmlns:a16="http://schemas.microsoft.com/office/drawing/2014/main" val="87738561"/>
                  </a:ext>
                </a:extLst>
              </a:tr>
              <a:tr h="280317">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dirty="0">
                          <a:solidFill>
                            <a:srgbClr val="000000"/>
                          </a:solidFill>
                          <a:effectLst/>
                          <a:latin typeface="Calibri" panose="020F0502020204030204" pitchFamily="34" charset="0"/>
                        </a:rPr>
                        <a:t>0.01161</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Edwin,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Ejumbe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mabiro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wabiro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SMS </a:t>
                      </a:r>
                      <a:r>
                        <a:rPr lang="en-GB" sz="1300" b="0" i="0" u="none" strike="noStrike" dirty="0" err="1">
                          <a:solidFill>
                            <a:srgbClr val="000000"/>
                          </a:solidFill>
                          <a:effectLst/>
                          <a:latin typeface="Calibri" panose="020F0502020204030204" pitchFamily="34" charset="0"/>
                        </a:rPr>
                        <a:t>mondo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okonyi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ng'ado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rieko</a:t>
                      </a:r>
                      <a:r>
                        <a:rPr lang="en-GB" sz="1300" b="0" i="0" u="none" strike="noStrike" dirty="0">
                          <a:solidFill>
                            <a:srgbClr val="000000"/>
                          </a:solidFill>
                          <a:effectLst/>
                          <a:latin typeface="Calibri" panose="020F0502020204030204" pitchFamily="34" charset="0"/>
                        </a:rPr>
                        <a:t> e yore mag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ber</a:t>
                      </a:r>
                      <a:r>
                        <a:rPr lang="en-GB" sz="1300" b="0" i="0" u="none" strike="noStrike" dirty="0">
                          <a:solidFill>
                            <a:srgbClr val="000000"/>
                          </a:solidFill>
                          <a:effectLst/>
                          <a:latin typeface="Calibri" panose="020F0502020204030204" pitchFamily="34" charset="0"/>
                        </a:rPr>
                        <a:t> ne </a:t>
                      </a:r>
                      <a:r>
                        <a:rPr lang="en-GB" sz="1300" b="0" i="0" u="none" strike="noStrike" dirty="0" err="1">
                          <a:solidFill>
                            <a:srgbClr val="000000"/>
                          </a:solidFill>
                          <a:effectLst/>
                          <a:latin typeface="Calibri" panose="020F0502020204030204" pitchFamily="34" charset="0"/>
                        </a:rPr>
                        <a:t>ngimani</a:t>
                      </a:r>
                      <a:r>
                        <a:rPr lang="en-GB" sz="1300" b="0" i="0" u="none" strike="noStrike" dirty="0">
                          <a:solidFill>
                            <a:srgbClr val="000000"/>
                          </a:solidFill>
                          <a:effectLst/>
                          <a:latin typeface="Calibri" panose="020F0502020204030204" pitchFamily="34" charset="0"/>
                        </a:rPr>
                        <a:t>. Be </a:t>
                      </a:r>
                      <a:r>
                        <a:rPr lang="en-GB" sz="1300" b="0" i="0" u="none" strike="noStrike" dirty="0" err="1">
                          <a:solidFill>
                            <a:srgbClr val="000000"/>
                          </a:solidFill>
                          <a:effectLst/>
                          <a:latin typeface="Calibri" panose="020F0502020204030204" pitchFamily="34" charset="0"/>
                        </a:rPr>
                        <a:t>ipango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mako</a:t>
                      </a:r>
                      <a:r>
                        <a:rPr lang="en-GB" sz="1300" b="0" i="0" u="none" strike="noStrike" dirty="0">
                          <a:solidFill>
                            <a:srgbClr val="000000"/>
                          </a:solidFill>
                          <a:effectLst/>
                          <a:latin typeface="Calibri" panose="020F0502020204030204" pitchFamily="34" charset="0"/>
                        </a:rPr>
                        <a:t> ich </a:t>
                      </a:r>
                      <a:r>
                        <a:rPr lang="en-GB" sz="1300" b="0" i="0" u="none" strike="noStrike" dirty="0" err="1">
                          <a:solidFill>
                            <a:srgbClr val="000000"/>
                          </a:solidFill>
                          <a:effectLst/>
                          <a:latin typeface="Calibri" panose="020F0502020204030204" pitchFamily="34" charset="0"/>
                        </a:rPr>
                        <a:t>moro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endalo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mabiro</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2226487495"/>
                  </a:ext>
                </a:extLst>
              </a:tr>
              <a:tr h="280317">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0.01091</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Mama </a:t>
                      </a:r>
                      <a:r>
                        <a:rPr lang="en-GB" sz="1300" b="0" i="0" u="none" strike="noStrike" dirty="0" err="1">
                          <a:solidFill>
                            <a:srgbClr val="000000"/>
                          </a:solidFill>
                          <a:effectLst/>
                          <a:latin typeface="Calibri" panose="020F0502020204030204" pitchFamily="34" charset="0"/>
                        </a:rPr>
                        <a:t>Mutheu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Mama </a:t>
                      </a:r>
                      <a:r>
                        <a:rPr lang="en-GB" sz="1300" b="0" i="0" u="none" strike="noStrike" dirty="0" err="1">
                          <a:solidFill>
                            <a:srgbClr val="000000"/>
                          </a:solidFill>
                          <a:effectLst/>
                          <a:latin typeface="Calibri" panose="020F0502020204030204" pitchFamily="34" charset="0"/>
                        </a:rPr>
                        <a:t>Mutheu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niBrenda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kutokaMathareUmejifunguwa</a:t>
                      </a:r>
                      <a:r>
                        <a:rPr lang="en-GB" sz="1300" b="0" i="0" u="none" strike="noStrike" dirty="0">
                          <a:solidFill>
                            <a:srgbClr val="000000"/>
                          </a:solidFill>
                          <a:effectLst/>
                          <a:latin typeface="Calibri" panose="020F0502020204030204" pitchFamily="34" charset="0"/>
                        </a:rPr>
                        <a:t> ? </a:t>
                      </a:r>
                      <a:r>
                        <a:rPr lang="en-GB" sz="1300" b="0" i="0" u="none" strike="noStrike" dirty="0" err="1">
                          <a:solidFill>
                            <a:srgbClr val="000000"/>
                          </a:solidFill>
                          <a:effectLst/>
                          <a:latin typeface="Calibri" panose="020F0502020204030204" pitchFamily="34" charset="0"/>
                        </a:rPr>
                        <a:t>Tuko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hapa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ajili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unapojifunguwa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tuweze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kukusaidia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baada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mtoto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kuzaliwa</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4163298300"/>
                  </a:ext>
                </a:extLst>
              </a:tr>
              <a:tr h="264146">
                <a:tc>
                  <a:txBody>
                    <a:bodyPr/>
                    <a:lstStyle/>
                    <a:p>
                      <a:pPr algn="l" fontAlgn="t"/>
                      <a:r>
                        <a:rPr lang="en-GB" sz="1300" b="0" i="0" u="none" strike="noStrike">
                          <a:solidFill>
                            <a:srgbClr val="000000"/>
                          </a:solidFill>
                          <a:effectLst/>
                          <a:latin typeface="Calibri" panose="020F0502020204030204" pitchFamily="34" charset="0"/>
                        </a:rPr>
                        <a:t>1</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0.01004</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Evelyne,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Rachuonyo.Evelyne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Mercy </a:t>
                      </a:r>
                      <a:r>
                        <a:rPr lang="en-GB" sz="1300" b="0" i="0" u="none" strike="noStrike" dirty="0" err="1">
                          <a:solidFill>
                            <a:srgbClr val="000000"/>
                          </a:solidFill>
                          <a:effectLst/>
                          <a:latin typeface="Calibri" panose="020F0502020204030204" pitchFamily="34" charset="0"/>
                        </a:rPr>
                        <a:t>koa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Pend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biro </a:t>
                      </a:r>
                      <a:r>
                        <a:rPr lang="en-GB" sz="1300" b="0" i="0" u="none" strike="noStrike" dirty="0" err="1">
                          <a:solidFill>
                            <a:srgbClr val="000000"/>
                          </a:solidFill>
                          <a:effectLst/>
                          <a:latin typeface="Calibri" panose="020F0502020204030204" pitchFamily="34" charset="0"/>
                        </a:rPr>
                        <a:t>tuo</a:t>
                      </a:r>
                      <a:r>
                        <a:rPr lang="en-GB" sz="1300" b="0" i="0" u="none" strike="noStrike" dirty="0">
                          <a:solidFill>
                            <a:srgbClr val="000000"/>
                          </a:solidFill>
                          <a:effectLst/>
                          <a:latin typeface="Calibri" panose="020F0502020204030204" pitchFamily="34" charset="0"/>
                        </a:rPr>
                        <a:t> bang </a:t>
                      </a:r>
                      <a:r>
                        <a:rPr lang="en-GB" sz="1300" b="0" i="0" u="none" strike="noStrike" dirty="0" err="1">
                          <a:solidFill>
                            <a:srgbClr val="000000"/>
                          </a:solidFill>
                          <a:effectLst/>
                          <a:latin typeface="Calibri" panose="020F0502020204030204" pitchFamily="34" charset="0"/>
                        </a:rPr>
                        <a:t>juma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achiel</a:t>
                      </a:r>
                      <a:r>
                        <a:rPr lang="en-GB" sz="1300" b="0" i="0" u="none" strike="noStrike" dirty="0">
                          <a:solidFill>
                            <a:srgbClr val="000000"/>
                          </a:solidFill>
                          <a:effectLst/>
                          <a:latin typeface="Calibri" panose="020F0502020204030204" pitchFamily="34" charset="0"/>
                        </a:rPr>
                        <a:t> kata bang </a:t>
                      </a:r>
                      <a:r>
                        <a:rPr lang="en-GB" sz="1300" b="0" i="0" u="none" strike="noStrike" dirty="0" err="1">
                          <a:solidFill>
                            <a:srgbClr val="000000"/>
                          </a:solidFill>
                          <a:effectLst/>
                          <a:latin typeface="Calibri" panose="020F0502020204030204" pitchFamily="34" charset="0"/>
                        </a:rPr>
                        <a:t>jumbe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adek.onyalo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nyuer</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matin</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mak</a:t>
                      </a:r>
                      <a:r>
                        <a:rPr lang="en-GB" sz="1300" b="0" i="0" u="none" strike="noStrike" dirty="0">
                          <a:solidFill>
                            <a:srgbClr val="000000"/>
                          </a:solidFill>
                          <a:effectLst/>
                          <a:latin typeface="Calibri" panose="020F0502020204030204" pitchFamily="34" charset="0"/>
                        </a:rPr>
                        <a:t> mana ka </a:t>
                      </a:r>
                      <a:r>
                        <a:rPr lang="en-GB" sz="1300" b="0" i="0" u="none" strike="noStrike" dirty="0" err="1">
                          <a:solidFill>
                            <a:srgbClr val="000000"/>
                          </a:solidFill>
                          <a:effectLst/>
                          <a:latin typeface="Calibri" panose="020F0502020204030204" pitchFamily="34" charset="0"/>
                        </a:rPr>
                        <a:t>ineno</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ochuer</a:t>
                      </a:r>
                      <a:r>
                        <a:rPr lang="en-GB" sz="1300" b="0" i="0" u="none" strike="noStrike" dirty="0">
                          <a:solidFill>
                            <a:srgbClr val="000000"/>
                          </a:solidFill>
                          <a:effectLst/>
                          <a:latin typeface="Calibri" panose="020F0502020204030204" pitchFamily="34" charset="0"/>
                        </a:rPr>
                        <a:t> kendo </a:t>
                      </a:r>
                      <a:r>
                        <a:rPr lang="en-GB" sz="1300" b="0" i="0" u="none" strike="noStrike" dirty="0" err="1">
                          <a:solidFill>
                            <a:srgbClr val="000000"/>
                          </a:solidFill>
                          <a:effectLst/>
                          <a:latin typeface="Calibri" panose="020F0502020204030204" pitchFamily="34" charset="0"/>
                        </a:rPr>
                        <a:t>odum</a:t>
                      </a:r>
                      <a:r>
                        <a:rPr lang="en-GB" sz="1300" b="0" i="0" u="none" strike="noStrike" dirty="0">
                          <a:solidFill>
                            <a:srgbClr val="000000"/>
                          </a:solidFill>
                          <a:effectLst/>
                          <a:latin typeface="Calibri" panose="020F0502020204030204" pitchFamily="34" charset="0"/>
                        </a:rPr>
                        <a:t> to I </a:t>
                      </a:r>
                      <a:r>
                        <a:rPr lang="en-GB" sz="1300" b="0" i="0" u="none" strike="noStrike" dirty="0" err="1">
                          <a:solidFill>
                            <a:srgbClr val="000000"/>
                          </a:solidFill>
                          <a:effectLst/>
                          <a:latin typeface="Calibri" panose="020F0502020204030204" pitchFamily="34" charset="0"/>
                        </a:rPr>
                        <a:t>kel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nyatni</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sopital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bende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ineno</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kanyo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chango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maber</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3291696791"/>
                  </a:ext>
                </a:extLst>
              </a:tr>
              <a:tr h="280317">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0.00879</a:t>
                      </a:r>
                    </a:p>
                  </a:txBody>
                  <a:tcPr marL="4724" marR="4724" marT="4724" marB="0">
                    <a:lnL>
                      <a:noFill/>
                    </a:lnL>
                    <a:lnR>
                      <a:noFill/>
                    </a:lnR>
                    <a:lnT>
                      <a:noFill/>
                    </a:lnT>
                    <a:lnB>
                      <a:noFill/>
                    </a:lnB>
                  </a:tcPr>
                </a:tc>
                <a:tc>
                  <a:txBody>
                    <a:bodyPr/>
                    <a:lstStyle/>
                    <a:p>
                      <a:pPr algn="l" fontAlgn="b"/>
                      <a:r>
                        <a:rPr lang="en-GB" sz="1300" b="0" i="0" u="none" strike="noStrike">
                          <a:solidFill>
                            <a:srgbClr val="000000"/>
                          </a:solidFill>
                          <a:effectLst/>
                          <a:latin typeface="Calibri" panose="020F0502020204030204" pitchFamily="34" charset="0"/>
                        </a:rPr>
                        <a:t>Min Leon, mae en Mercy mawuok Rachuonyo. Yore mag komo nyuol tio mopogore ne ji mopogore. Isebedoga kitio gi yore mage mag komo nyuol? To be nihero gi? To be diher mar tio kodgi kendo?</a:t>
                      </a:r>
                    </a:p>
                  </a:txBody>
                  <a:tcPr marL="4724" marR="4724" marT="4724" marB="0" anchor="b">
                    <a:lnL>
                      <a:noFill/>
                    </a:lnL>
                    <a:lnR>
                      <a:noFill/>
                    </a:lnR>
                    <a:lnT>
                      <a:noFill/>
                    </a:lnT>
                    <a:lnB>
                      <a:noFill/>
                    </a:lnB>
                  </a:tcPr>
                </a:tc>
                <a:extLst>
                  <a:ext uri="{0D108BD9-81ED-4DB2-BD59-A6C34878D82A}">
                    <a16:rowId xmlns:a16="http://schemas.microsoft.com/office/drawing/2014/main" val="3259296270"/>
                  </a:ext>
                </a:extLst>
              </a:tr>
              <a:tr h="334224">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0.0067</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Mum,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Nyithindo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dhi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ga</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losruok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maduong</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dichiel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odiochieng</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lakini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losore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maduong</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mokalo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dichiel</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nyathini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dhi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maduong</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matinne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didek</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juma</a:t>
                      </a:r>
                      <a:r>
                        <a:rPr lang="en-GB" sz="1300" b="0" i="0" u="none" strike="noStrike" dirty="0">
                          <a:solidFill>
                            <a:srgbClr val="000000"/>
                          </a:solidFill>
                          <a:effectLst/>
                          <a:latin typeface="Calibri" panose="020F0502020204030204" pitchFamily="34" charset="0"/>
                        </a:rPr>
                        <a:t> to </a:t>
                      </a:r>
                      <a:r>
                        <a:rPr lang="en-GB" sz="1300" b="0" i="0" u="none" strike="noStrike" dirty="0" err="1">
                          <a:solidFill>
                            <a:srgbClr val="000000"/>
                          </a:solidFill>
                          <a:effectLst/>
                          <a:latin typeface="Calibri" panose="020F0502020204030204" pitchFamily="34" charset="0"/>
                        </a:rPr>
                        <a:t>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bedo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iye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okuot</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onego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konye</a:t>
                      </a:r>
                      <a:r>
                        <a:rPr lang="en-GB" sz="1300" b="0" i="0" u="none" strike="noStrike" dirty="0">
                          <a:solidFill>
                            <a:srgbClr val="000000"/>
                          </a:solidFill>
                          <a:effectLst/>
                          <a:latin typeface="Calibri" panose="020F0502020204030204" pitchFamily="34" charset="0"/>
                        </a:rPr>
                        <a:t>. Be </a:t>
                      </a:r>
                      <a:r>
                        <a:rPr lang="en-GB" sz="1300" b="0" i="0" u="none" strike="noStrike" dirty="0" err="1">
                          <a:solidFill>
                            <a:srgbClr val="000000"/>
                          </a:solidFill>
                          <a:effectLst/>
                          <a:latin typeface="Calibri" panose="020F0502020204030204" pitchFamily="34" charset="0"/>
                        </a:rPr>
                        <a:t>ingi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wach</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moro</a:t>
                      </a:r>
                      <a:r>
                        <a:rPr lang="en-GB" sz="1300" b="0" i="0" u="none" strike="noStrike" dirty="0">
                          <a:solidFill>
                            <a:srgbClr val="000000"/>
                          </a:solidFill>
                          <a:effectLst/>
                          <a:latin typeface="Calibri" panose="020F0502020204030204" pitchFamily="34" charset="0"/>
                        </a:rPr>
                        <a:t> amora?</a:t>
                      </a:r>
                    </a:p>
                  </a:txBody>
                  <a:tcPr marL="4724" marR="4724" marT="4724" marB="0" anchor="b">
                    <a:lnL>
                      <a:noFill/>
                    </a:lnL>
                    <a:lnR>
                      <a:noFill/>
                    </a:lnR>
                    <a:lnT>
                      <a:noFill/>
                    </a:lnT>
                    <a:lnB>
                      <a:noFill/>
                    </a:lnB>
                  </a:tcPr>
                </a:tc>
                <a:extLst>
                  <a:ext uri="{0D108BD9-81ED-4DB2-BD59-A6C34878D82A}">
                    <a16:rowId xmlns:a16="http://schemas.microsoft.com/office/drawing/2014/main" val="982749192"/>
                  </a:ext>
                </a:extLst>
              </a:tr>
              <a:tr h="323443">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0.00648</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Lucy,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Yuak</a:t>
                      </a:r>
                      <a:r>
                        <a:rPr lang="en-GB" sz="1300" b="0" i="0" u="none" strike="noStrike" dirty="0">
                          <a:solidFill>
                            <a:srgbClr val="000000"/>
                          </a:solidFill>
                          <a:effectLst/>
                          <a:latin typeface="Calibri" panose="020F0502020204030204" pitchFamily="34" charset="0"/>
                        </a:rPr>
                        <a:t> mar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kelo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paro</a:t>
                      </a:r>
                      <a:r>
                        <a:rPr lang="en-GB" sz="1300" b="0" i="0" u="none" strike="noStrike" dirty="0">
                          <a:solidFill>
                            <a:srgbClr val="000000"/>
                          </a:solidFill>
                          <a:effectLst/>
                          <a:latin typeface="Calibri" panose="020F0502020204030204" pitchFamily="34" charset="0"/>
                        </a:rPr>
                        <a:t> ne </a:t>
                      </a:r>
                      <a:r>
                        <a:rPr lang="en-GB" sz="1300" b="0" i="0" u="none" strike="noStrike" dirty="0" err="1">
                          <a:solidFill>
                            <a:srgbClr val="000000"/>
                          </a:solidFill>
                          <a:effectLst/>
                          <a:latin typeface="Calibri" panose="020F0502020204030204" pitchFamily="34" charset="0"/>
                        </a:rPr>
                        <a:t>jonyuol</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nyathini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yuak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ahinya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moloyo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saboro</a:t>
                      </a:r>
                      <a:r>
                        <a:rPr lang="en-GB" sz="1300" b="0" i="0" u="none" strike="noStrike" dirty="0">
                          <a:solidFill>
                            <a:srgbClr val="000000"/>
                          </a:solidFill>
                          <a:effectLst/>
                          <a:latin typeface="Calibri" panose="020F0502020204030204" pitchFamily="34" charset="0"/>
                        </a:rPr>
                        <a:t> kata </a:t>
                      </a:r>
                      <a:r>
                        <a:rPr lang="en-GB" sz="1300" b="0" i="0" u="none" strike="noStrike" dirty="0" err="1">
                          <a:solidFill>
                            <a:srgbClr val="000000"/>
                          </a:solidFill>
                          <a:effectLst/>
                          <a:latin typeface="Calibri" panose="020F0502020204030204" pitchFamily="34" charset="0"/>
                        </a:rPr>
                        <a:t>godhiambo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bedo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iye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rame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Tem</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ikete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konindo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auma</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bamni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rudhone</a:t>
                      </a:r>
                      <a:r>
                        <a:rPr lang="en-GB" sz="1300" b="0" i="0" u="none" strike="noStrike" dirty="0">
                          <a:solidFill>
                            <a:srgbClr val="000000"/>
                          </a:solidFill>
                          <a:effectLst/>
                          <a:latin typeface="Calibri" panose="020F0502020204030204" pitchFamily="34" charset="0"/>
                        </a:rPr>
                        <a:t> ne </a:t>
                      </a:r>
                      <a:r>
                        <a:rPr lang="en-GB" sz="1300" b="0" i="0" u="none" strike="noStrike" dirty="0" err="1">
                          <a:solidFill>
                            <a:srgbClr val="000000"/>
                          </a:solidFill>
                          <a:effectLst/>
                          <a:latin typeface="Calibri" panose="020F0502020204030204" pitchFamily="34" charset="0"/>
                        </a:rPr>
                        <a:t>toke</a:t>
                      </a:r>
                      <a:r>
                        <a:rPr lang="en-GB" sz="1300" b="0" i="0" u="none" strike="noStrike" dirty="0">
                          <a:solidFill>
                            <a:srgbClr val="000000"/>
                          </a:solidFill>
                          <a:effectLst/>
                          <a:latin typeface="Calibri" panose="020F0502020204030204" pitchFamily="34" charset="0"/>
                        </a:rPr>
                        <a:t> kata </a:t>
                      </a:r>
                      <a:r>
                        <a:rPr lang="en-GB" sz="1300" b="0" i="0" u="none" strike="noStrike" dirty="0" err="1">
                          <a:solidFill>
                            <a:srgbClr val="000000"/>
                          </a:solidFill>
                          <a:effectLst/>
                          <a:latin typeface="Calibri" panose="020F0502020204030204" pitchFamily="34" charset="0"/>
                        </a:rPr>
                        <a:t>inyalo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kete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badi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kawie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ong'io</a:t>
                      </a:r>
                      <a:r>
                        <a:rPr lang="en-GB" sz="1300" b="0" i="0" u="none" strike="noStrike" dirty="0">
                          <a:solidFill>
                            <a:srgbClr val="000000"/>
                          </a:solidFill>
                          <a:effectLst/>
                          <a:latin typeface="Calibri" panose="020F0502020204030204" pitchFamily="34" charset="0"/>
                        </a:rPr>
                        <a:t> piny </a:t>
                      </a:r>
                      <a:r>
                        <a:rPr lang="en-GB" sz="1300" b="0" i="0" u="none" strike="noStrike" dirty="0" err="1">
                          <a:solidFill>
                            <a:srgbClr val="000000"/>
                          </a:solidFill>
                          <a:effectLst/>
                          <a:latin typeface="Calibri" panose="020F0502020204030204" pitchFamily="34" charset="0"/>
                        </a:rPr>
                        <a:t>ti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swuoye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Nyiswa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kineno</a:t>
                      </a:r>
                      <a:r>
                        <a:rPr lang="en-GB" sz="1300" b="0" i="0" u="none" strike="noStrike" dirty="0">
                          <a:solidFill>
                            <a:srgbClr val="000000"/>
                          </a:solidFill>
                          <a:effectLst/>
                          <a:latin typeface="Calibri" panose="020F0502020204030204" pitchFamily="34" charset="0"/>
                        </a:rPr>
                        <a:t> magi kendo </a:t>
                      </a:r>
                      <a:r>
                        <a:rPr lang="en-GB" sz="1300" b="0" i="0" u="none" strike="noStrike" dirty="0" err="1">
                          <a:solidFill>
                            <a:srgbClr val="000000"/>
                          </a:solidFill>
                          <a:effectLst/>
                          <a:latin typeface="Calibri" panose="020F0502020204030204" pitchFamily="34" charset="0"/>
                        </a:rPr>
                        <a:t>kidwaro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puonj</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moko</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1553917228"/>
                  </a:ext>
                </a:extLst>
              </a:tr>
              <a:tr h="544463">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0.00604</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Edwin,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Nyathini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nitie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kod</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kuonde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ariyo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mayom</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ewiye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kama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chogo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obedo</a:t>
                      </a:r>
                      <a:r>
                        <a:rPr lang="en-GB" sz="1300" b="0" i="0" u="none" strike="noStrike" dirty="0">
                          <a:solidFill>
                            <a:srgbClr val="000000"/>
                          </a:solidFill>
                          <a:effectLst/>
                          <a:latin typeface="Calibri" panose="020F0502020204030204" pitchFamily="34" charset="0"/>
                        </a:rPr>
                        <a:t> motegno.ma </a:t>
                      </a:r>
                      <a:r>
                        <a:rPr lang="en-GB" sz="1300" b="0" i="0" u="none" strike="noStrike" dirty="0" err="1">
                          <a:solidFill>
                            <a:srgbClr val="000000"/>
                          </a:solidFill>
                          <a:effectLst/>
                          <a:latin typeface="Calibri" panose="020F0502020204030204" pitchFamily="34" charset="0"/>
                        </a:rPr>
                        <a:t>timore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mondo</a:t>
                      </a:r>
                      <a:r>
                        <a:rPr lang="en-GB" sz="1300" b="0" i="0" u="none" strike="noStrike" dirty="0">
                          <a:solidFill>
                            <a:srgbClr val="000000"/>
                          </a:solidFill>
                          <a:effectLst/>
                          <a:latin typeface="Calibri" panose="020F0502020204030204" pitchFamily="34" charset="0"/>
                        </a:rPr>
                        <a:t> ne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owuog</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maber</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kar</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Kadipo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wi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odonjo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iye</a:t>
                      </a:r>
                      <a:r>
                        <a:rPr lang="en-GB" sz="1300" b="0" i="0" u="none" strike="noStrike" dirty="0">
                          <a:solidFill>
                            <a:srgbClr val="000000"/>
                          </a:solidFill>
                          <a:effectLst/>
                          <a:latin typeface="Calibri" panose="020F0502020204030204" pitchFamily="34" charset="0"/>
                        </a:rPr>
                        <a:t> to ma </a:t>
                      </a:r>
                      <a:r>
                        <a:rPr lang="en-GB" sz="1300" b="0" i="0" u="none" strike="noStrike" dirty="0" err="1">
                          <a:solidFill>
                            <a:srgbClr val="000000"/>
                          </a:solidFill>
                          <a:effectLst/>
                          <a:latin typeface="Calibri" panose="020F0502020204030204" pitchFamily="34" charset="0"/>
                        </a:rPr>
                        <a:t>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bedo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ranyisi</a:t>
                      </a:r>
                      <a:r>
                        <a:rPr lang="en-GB" sz="1300" b="0" i="0" u="none" strike="noStrike" dirty="0">
                          <a:solidFill>
                            <a:srgbClr val="000000"/>
                          </a:solidFill>
                          <a:effectLst/>
                          <a:latin typeface="Calibri" panose="020F0502020204030204" pitchFamily="34" charset="0"/>
                        </a:rPr>
                        <a:t> mar </a:t>
                      </a:r>
                      <a:r>
                        <a:rPr lang="en-GB" sz="1300" b="0" i="0" u="none" strike="noStrike" dirty="0" err="1">
                          <a:solidFill>
                            <a:srgbClr val="000000"/>
                          </a:solidFill>
                          <a:effectLst/>
                          <a:latin typeface="Calibri" panose="020F0502020204030204" pitchFamily="34" charset="0"/>
                        </a:rPr>
                        <a:t>koso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pii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edend</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nyathi,kendo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okuot</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iye</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ywak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Onego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obed</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kare</a:t>
                      </a:r>
                      <a:r>
                        <a:rPr lang="en-GB" sz="1300" b="0" i="0" u="none" strike="noStrike" dirty="0">
                          <a:solidFill>
                            <a:srgbClr val="000000"/>
                          </a:solidFill>
                          <a:effectLst/>
                          <a:latin typeface="Calibri" panose="020F0502020204030204" pitchFamily="34" charset="0"/>
                        </a:rPr>
                        <a:t> ka </a:t>
                      </a:r>
                      <a:r>
                        <a:rPr lang="en-GB" sz="1300" b="0" i="0" u="none" strike="noStrike" dirty="0" err="1">
                          <a:solidFill>
                            <a:srgbClr val="000000"/>
                          </a:solidFill>
                          <a:effectLst/>
                          <a:latin typeface="Calibri" panose="020F0502020204030204" pitchFamily="34" charset="0"/>
                        </a:rPr>
                        <a:t>nyathi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oweyo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ywak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kapo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nyathini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kod</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ranyisigi</a:t>
                      </a:r>
                      <a:r>
                        <a:rPr lang="en-GB" sz="1300" b="0" i="0" u="none" strike="noStrike" dirty="0">
                          <a:solidFill>
                            <a:srgbClr val="000000"/>
                          </a:solidFill>
                          <a:effectLst/>
                          <a:latin typeface="Calibri" panose="020F0502020204030204" pitchFamily="34" charset="0"/>
                        </a:rPr>
                        <a:t> to </a:t>
                      </a:r>
                      <a:r>
                        <a:rPr lang="en-GB" sz="1300" b="0" i="0" u="none" strike="noStrike" dirty="0" err="1">
                          <a:solidFill>
                            <a:srgbClr val="000000"/>
                          </a:solidFill>
                          <a:effectLst/>
                          <a:latin typeface="Calibri" panose="020F0502020204030204" pitchFamily="34" charset="0"/>
                        </a:rPr>
                        <a:t>lim</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osiptal</a:t>
                      </a:r>
                      <a:r>
                        <a:rPr lang="en-GB" sz="1300" b="0" i="0" u="none" strike="noStrike" dirty="0">
                          <a:solidFill>
                            <a:srgbClr val="000000"/>
                          </a:solidFill>
                          <a:effectLst/>
                          <a:latin typeface="Calibri" panose="020F0502020204030204" pitchFamily="34" charset="0"/>
                        </a:rPr>
                        <a:t> kata </a:t>
                      </a:r>
                      <a:r>
                        <a:rPr lang="en-GB" sz="1300" b="0" i="0" u="none" strike="noStrike" dirty="0" err="1">
                          <a:solidFill>
                            <a:srgbClr val="000000"/>
                          </a:solidFill>
                          <a:effectLst/>
                          <a:latin typeface="Calibri" panose="020F0502020204030204" pitchFamily="34" charset="0"/>
                        </a:rPr>
                        <a:t>nas</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klinik,bende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ise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neno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gigi</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3841968933"/>
                  </a:ext>
                </a:extLst>
              </a:tr>
              <a:tr h="280317">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0.00576</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Mum,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En </a:t>
                      </a:r>
                      <a:r>
                        <a:rPr lang="en-GB" sz="1300" b="0" i="0" u="none" strike="noStrike" dirty="0" err="1">
                          <a:solidFill>
                            <a:srgbClr val="000000"/>
                          </a:solidFill>
                          <a:effectLst/>
                          <a:latin typeface="Calibri" panose="020F0502020204030204" pitchFamily="34" charset="0"/>
                        </a:rPr>
                        <a:t>kare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par </a:t>
                      </a:r>
                      <a:r>
                        <a:rPr lang="en-GB" sz="1300" b="0" i="0" u="none" strike="noStrike" dirty="0" err="1">
                          <a:solidFill>
                            <a:srgbClr val="000000"/>
                          </a:solidFill>
                          <a:effectLst/>
                          <a:latin typeface="Calibri" panose="020F0502020204030204" pitchFamily="34" charset="0"/>
                        </a:rPr>
                        <a:t>matut</a:t>
                      </a:r>
                      <a:r>
                        <a:rPr lang="en-GB" sz="1300" b="0" i="0" u="none" strike="noStrike" dirty="0">
                          <a:solidFill>
                            <a:srgbClr val="000000"/>
                          </a:solidFill>
                          <a:effectLst/>
                          <a:latin typeface="Calibri" panose="020F0502020204030204" pitchFamily="34" charset="0"/>
                        </a:rPr>
                        <a:t> kapok </a:t>
                      </a:r>
                      <a:r>
                        <a:rPr lang="en-GB" sz="1300" b="0" i="0" u="none" strike="noStrike" dirty="0" err="1">
                          <a:solidFill>
                            <a:srgbClr val="000000"/>
                          </a:solidFill>
                          <a:effectLst/>
                          <a:latin typeface="Calibri" panose="020F0502020204030204" pitchFamily="34" charset="0"/>
                        </a:rPr>
                        <a:t>idhi</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klinik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Nitiere</a:t>
                      </a:r>
                      <a:r>
                        <a:rPr lang="en-GB" sz="1300" b="0" i="0" u="none" strike="noStrike" dirty="0">
                          <a:solidFill>
                            <a:srgbClr val="000000"/>
                          </a:solidFill>
                          <a:effectLst/>
                          <a:latin typeface="Calibri" panose="020F0502020204030204" pitchFamily="34" charset="0"/>
                        </a:rPr>
                        <a:t> yore </a:t>
                      </a:r>
                      <a:r>
                        <a:rPr lang="en-GB" sz="1300" b="0" i="0" u="none" strike="noStrike" dirty="0" err="1">
                          <a:solidFill>
                            <a:srgbClr val="000000"/>
                          </a:solidFill>
                          <a:effectLst/>
                          <a:latin typeface="Calibri" panose="020F0502020204030204" pitchFamily="34" charset="0"/>
                        </a:rPr>
                        <a:t>mathoth</a:t>
                      </a:r>
                      <a:r>
                        <a:rPr lang="en-GB" sz="1300" b="0" i="0" u="none" strike="noStrike" dirty="0">
                          <a:solidFill>
                            <a:srgbClr val="000000"/>
                          </a:solidFill>
                          <a:effectLst/>
                          <a:latin typeface="Calibri" panose="020F0502020204030204" pitchFamily="34" charset="0"/>
                        </a:rPr>
                        <a:t> kendo </a:t>
                      </a:r>
                      <a:r>
                        <a:rPr lang="en-GB" sz="1300" b="0" i="0" u="none" strike="noStrike" dirty="0" err="1">
                          <a:solidFill>
                            <a:srgbClr val="000000"/>
                          </a:solidFill>
                          <a:effectLst/>
                          <a:latin typeface="Calibri" panose="020F0502020204030204" pitchFamily="34" charset="0"/>
                        </a:rPr>
                        <a:t>yiero</a:t>
                      </a:r>
                      <a:r>
                        <a:rPr lang="en-GB" sz="1300" b="0" i="0" u="none" strike="noStrike" dirty="0">
                          <a:solidFill>
                            <a:srgbClr val="000000"/>
                          </a:solidFill>
                          <a:effectLst/>
                          <a:latin typeface="Calibri" panose="020F0502020204030204" pitchFamily="34" charset="0"/>
                        </a:rPr>
                        <a:t> en </a:t>
                      </a:r>
                      <a:r>
                        <a:rPr lang="en-GB" sz="1300" b="0" i="0" u="none" strike="noStrike" dirty="0" err="1">
                          <a:solidFill>
                            <a:srgbClr val="000000"/>
                          </a:solidFill>
                          <a:effectLst/>
                          <a:latin typeface="Calibri" panose="020F0502020204030204" pitchFamily="34" charset="0"/>
                        </a:rPr>
                        <a:t>mari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okwayi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mondo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iwuo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gi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nas</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ewi</a:t>
                      </a:r>
                      <a:r>
                        <a:rPr lang="en-GB" sz="1300" b="0" i="0" u="none" strike="noStrike" dirty="0">
                          <a:solidFill>
                            <a:srgbClr val="000000"/>
                          </a:solidFill>
                          <a:effectLst/>
                          <a:latin typeface="Calibri" panose="020F0502020204030204" pitchFamily="34" charset="0"/>
                        </a:rPr>
                        <a:t> yore mag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limbe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mabiro</a:t>
                      </a:r>
                      <a:r>
                        <a:rPr lang="en-GB" sz="1300" b="0" i="0" u="none" strike="noStrike" dirty="0">
                          <a:solidFill>
                            <a:srgbClr val="000000"/>
                          </a:solidFill>
                          <a:effectLst/>
                          <a:latin typeface="Calibri" panose="020F0502020204030204" pitchFamily="34" charset="0"/>
                        </a:rPr>
                        <a:t>. Be </a:t>
                      </a:r>
                      <a:r>
                        <a:rPr lang="en-GB" sz="1300" b="0" i="0" u="none" strike="noStrike" dirty="0" err="1">
                          <a:solidFill>
                            <a:srgbClr val="000000"/>
                          </a:solidFill>
                          <a:effectLst/>
                          <a:latin typeface="Calibri" panose="020F0502020204030204" pitchFamily="34" charset="0"/>
                        </a:rPr>
                        <a:t>wanyalo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konyi</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ng'ado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paro</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641727423"/>
                  </a:ext>
                </a:extLst>
              </a:tr>
              <a:tr h="280317">
                <a:tc>
                  <a:txBody>
                    <a:bodyPr/>
                    <a:lstStyle/>
                    <a:p>
                      <a:pPr algn="l" fontAlgn="t"/>
                      <a:r>
                        <a:rPr lang="en-GB" sz="1300" b="0" i="0" u="none" strike="noStrike">
                          <a:solidFill>
                            <a:srgbClr val="000000"/>
                          </a:solidFill>
                          <a:effectLst/>
                          <a:latin typeface="Calibri" panose="020F0502020204030204" pitchFamily="34" charset="0"/>
                        </a:rPr>
                        <a:t>1</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0.00548</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Mama Jack,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Mama Jack </a:t>
                      </a:r>
                      <a:r>
                        <a:rPr lang="en-GB" sz="1300" b="0" i="0" u="none" strike="noStrike" dirty="0" err="1">
                          <a:solidFill>
                            <a:srgbClr val="000000"/>
                          </a:solidFill>
                          <a:effectLst/>
                          <a:latin typeface="Calibri" panose="020F0502020204030204" pitchFamily="34" charset="0"/>
                        </a:rPr>
                        <a:t>huyu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ni</a:t>
                      </a:r>
                      <a:r>
                        <a:rPr lang="en-GB" sz="1300" b="0" i="0" u="none" strike="noStrike" dirty="0">
                          <a:solidFill>
                            <a:srgbClr val="000000"/>
                          </a:solidFill>
                          <a:effectLst/>
                          <a:latin typeface="Calibri" panose="020F0502020204030204" pitchFamily="34" charset="0"/>
                        </a:rPr>
                        <a:t> Brenda </a:t>
                      </a:r>
                      <a:r>
                        <a:rPr lang="en-GB" sz="1300" b="0" i="0" u="none" strike="noStrike" dirty="0" err="1">
                          <a:solidFill>
                            <a:srgbClr val="000000"/>
                          </a:solidFill>
                          <a:effectLst/>
                          <a:latin typeface="Calibri" panose="020F0502020204030204" pitchFamily="34" charset="0"/>
                        </a:rPr>
                        <a:t>kutoka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Mathare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Umejifunguwa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hapa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ajili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yako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Tafadhali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tujulishe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mara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unapojifunguwa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ili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tuweze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kukusaidia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baada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ya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mtoto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kuzaliwa</a:t>
                      </a:r>
                      <a:r>
                        <a:rPr lang="en-GB" sz="1300" b="0" i="0" u="none" strike="noStrike" dirty="0">
                          <a:solidFill>
                            <a:srgbClr val="000000"/>
                          </a:solidFill>
                          <a:effectLst/>
                          <a:latin typeface="Calibri" panose="020F0502020204030204" pitchFamily="34" charset="0"/>
                        </a:rPr>
                        <a:t>.</a:t>
                      </a:r>
                    </a:p>
                  </a:txBody>
                  <a:tcPr marL="4724" marR="4724" marT="4724" marB="0" anchor="b">
                    <a:lnL>
                      <a:noFill/>
                    </a:lnL>
                    <a:lnR>
                      <a:noFill/>
                    </a:lnR>
                    <a:lnT>
                      <a:noFill/>
                    </a:lnT>
                    <a:lnB>
                      <a:noFill/>
                    </a:lnB>
                  </a:tcPr>
                </a:tc>
                <a:extLst>
                  <a:ext uri="{0D108BD9-81ED-4DB2-BD59-A6C34878D82A}">
                    <a16:rowId xmlns:a16="http://schemas.microsoft.com/office/drawing/2014/main" val="459561447"/>
                  </a:ext>
                </a:extLst>
              </a:tr>
              <a:tr h="280317">
                <a:tc>
                  <a:txBody>
                    <a:bodyPr/>
                    <a:lstStyle/>
                    <a:p>
                      <a:pPr algn="l" fontAlgn="t"/>
                      <a:r>
                        <a:rPr lang="en-GB" sz="1300" b="0" i="0" u="none" strike="noStrike">
                          <a:solidFill>
                            <a:srgbClr val="000000"/>
                          </a:solidFill>
                          <a:effectLst/>
                          <a:latin typeface="Calibri" panose="020F0502020204030204" pitchFamily="34" charset="0"/>
                        </a:rPr>
                        <a:t>0</a:t>
                      </a:r>
                    </a:p>
                  </a:txBody>
                  <a:tcPr marL="4724" marR="4724" marT="4724" marB="0">
                    <a:lnL>
                      <a:noFill/>
                    </a:lnL>
                    <a:lnR>
                      <a:noFill/>
                    </a:lnR>
                    <a:lnT>
                      <a:noFill/>
                    </a:lnT>
                    <a:lnB>
                      <a:noFill/>
                    </a:lnB>
                  </a:tcPr>
                </a:tc>
                <a:tc>
                  <a:txBody>
                    <a:bodyPr/>
                    <a:lstStyle/>
                    <a:p>
                      <a:pPr algn="l" fontAlgn="t"/>
                      <a:r>
                        <a:rPr lang="en-GB" sz="1300" b="0" i="0" u="none" strike="noStrike">
                          <a:solidFill>
                            <a:srgbClr val="000000"/>
                          </a:solidFill>
                          <a:effectLst/>
                          <a:latin typeface="Calibri" panose="020F0502020204030204" pitchFamily="34" charset="0"/>
                        </a:rPr>
                        <a:t>0.00373</a:t>
                      </a:r>
                    </a:p>
                  </a:txBody>
                  <a:tcPr marL="4724" marR="4724" marT="4724" marB="0">
                    <a:lnL>
                      <a:noFill/>
                    </a:lnL>
                    <a:lnR>
                      <a:noFill/>
                    </a:lnR>
                    <a:lnT>
                      <a:noFill/>
                    </a:lnT>
                    <a:lnB>
                      <a:noFill/>
                    </a:lnB>
                  </a:tcPr>
                </a:tc>
                <a:tc>
                  <a:txBody>
                    <a:bodyPr/>
                    <a:lstStyle/>
                    <a:p>
                      <a:pPr algn="l" fontAlgn="b"/>
                      <a:r>
                        <a:rPr lang="en-GB" sz="1300" b="0" i="0" u="none" strike="noStrike" dirty="0">
                          <a:solidFill>
                            <a:srgbClr val="000000"/>
                          </a:solidFill>
                          <a:effectLst/>
                          <a:latin typeface="Calibri" panose="020F0502020204030204" pitchFamily="34" charset="0"/>
                        </a:rPr>
                        <a:t>Min Edwin, </a:t>
                      </a:r>
                      <a:r>
                        <a:rPr lang="en-GB" sz="1300" b="0" i="0" u="none" strike="noStrike" dirty="0" err="1">
                          <a:solidFill>
                            <a:srgbClr val="000000"/>
                          </a:solidFill>
                          <a:effectLst/>
                          <a:latin typeface="Calibri" panose="020F0502020204030204" pitchFamily="34" charset="0"/>
                        </a:rPr>
                        <a:t>mae</a:t>
                      </a:r>
                      <a:r>
                        <a:rPr lang="en-GB" sz="1300" b="0" i="0" u="none" strike="noStrike" dirty="0">
                          <a:solidFill>
                            <a:srgbClr val="000000"/>
                          </a:solidFill>
                          <a:effectLst/>
                          <a:latin typeface="Calibri" panose="020F0502020204030204" pitchFamily="34" charset="0"/>
                        </a:rPr>
                        <a:t> en Mercy </a:t>
                      </a:r>
                      <a:r>
                        <a:rPr lang="en-GB" sz="1300" b="0" i="0" u="none" strike="noStrike" dirty="0" err="1">
                          <a:solidFill>
                            <a:srgbClr val="000000"/>
                          </a:solidFill>
                          <a:effectLst/>
                          <a:latin typeface="Calibri" panose="020F0502020204030204" pitchFamily="34" charset="0"/>
                        </a:rPr>
                        <a:t>mawuok</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Rachuonyo</a:t>
                      </a:r>
                      <a:r>
                        <a:rPr lang="en-GB" sz="1300" b="0" i="0" u="none" strike="noStrike" dirty="0">
                          <a:solidFill>
                            <a:srgbClr val="000000"/>
                          </a:solidFill>
                          <a:effectLst/>
                          <a:latin typeface="Calibri" panose="020F0502020204030204" pitchFamily="34" charset="0"/>
                        </a:rPr>
                        <a:t>. Implant en mar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Ikete</a:t>
                      </a:r>
                      <a:r>
                        <a:rPr lang="en-GB" sz="1300" b="0" i="0" u="none" strike="noStrike" dirty="0">
                          <a:solidFill>
                            <a:srgbClr val="000000"/>
                          </a:solidFill>
                          <a:effectLst/>
                          <a:latin typeface="Calibri" panose="020F0502020204030204" pitchFamily="34" charset="0"/>
                        </a:rPr>
                        <a:t> e </a:t>
                      </a:r>
                      <a:r>
                        <a:rPr lang="en-GB" sz="1300" b="0" i="0" u="none" strike="noStrike" dirty="0" err="1">
                          <a:solidFill>
                            <a:srgbClr val="000000"/>
                          </a:solidFill>
                          <a:effectLst/>
                          <a:latin typeface="Calibri" panose="020F0502020204030204" pitchFamily="34" charset="0"/>
                        </a:rPr>
                        <a:t>badi</a:t>
                      </a:r>
                      <a:r>
                        <a:rPr lang="en-GB" sz="1300" b="0" i="0" u="none" strike="noStrike" dirty="0">
                          <a:solidFill>
                            <a:srgbClr val="000000"/>
                          </a:solidFill>
                          <a:effectLst/>
                          <a:latin typeface="Calibri" panose="020F0502020204030204" pitchFamily="34" charset="0"/>
                        </a:rPr>
                        <a:t> kendo </a:t>
                      </a:r>
                      <a:r>
                        <a:rPr lang="en-GB" sz="1300" b="0" i="0" u="none" strike="noStrike" dirty="0" err="1">
                          <a:solidFill>
                            <a:srgbClr val="000000"/>
                          </a:solidFill>
                          <a:effectLst/>
                          <a:latin typeface="Calibri" panose="020F0502020204030204" pitchFamily="34" charset="0"/>
                        </a:rPr>
                        <a:t>otiyo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maber</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kuom</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igni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adek</a:t>
                      </a:r>
                      <a:r>
                        <a:rPr lang="en-GB" sz="1300" b="0" i="0" u="none" strike="noStrike" dirty="0">
                          <a:solidFill>
                            <a:srgbClr val="000000"/>
                          </a:solidFill>
                          <a:effectLst/>
                          <a:latin typeface="Calibri" panose="020F0502020204030204" pitchFamily="34" charset="0"/>
                        </a:rPr>
                        <a:t>. Implant </a:t>
                      </a:r>
                      <a:r>
                        <a:rPr lang="en-GB" sz="1300" b="0" i="0" u="none" strike="noStrike" dirty="0" err="1">
                          <a:solidFill>
                            <a:srgbClr val="000000"/>
                          </a:solidFill>
                          <a:effectLst/>
                          <a:latin typeface="Calibri" panose="020F0502020204030204" pitchFamily="34" charset="0"/>
                        </a:rPr>
                        <a:t>inyalo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gol</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esaa</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moro</a:t>
                      </a:r>
                      <a:r>
                        <a:rPr lang="en-GB" sz="1300" b="0" i="0" u="none" strike="noStrike" dirty="0">
                          <a:solidFill>
                            <a:srgbClr val="000000"/>
                          </a:solidFill>
                          <a:effectLst/>
                          <a:latin typeface="Calibri" panose="020F0502020204030204" pitchFamily="34" charset="0"/>
                        </a:rPr>
                        <a:t> amora! . </a:t>
                      </a:r>
                      <a:r>
                        <a:rPr lang="en-GB" sz="1300" b="0" i="0" u="none" strike="noStrike" dirty="0" err="1">
                          <a:solidFill>
                            <a:srgbClr val="000000"/>
                          </a:solidFill>
                          <a:effectLst/>
                          <a:latin typeface="Calibri" panose="020F0502020204030204" pitchFamily="34" charset="0"/>
                        </a:rPr>
                        <a:t>Penj</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kuom</a:t>
                      </a:r>
                      <a:r>
                        <a:rPr lang="en-GB" sz="1300" b="0" i="0" u="none" strike="noStrike" dirty="0">
                          <a:solidFill>
                            <a:srgbClr val="000000"/>
                          </a:solidFill>
                          <a:effectLst/>
                          <a:latin typeface="Calibri" panose="020F0502020204030204" pitchFamily="34" charset="0"/>
                        </a:rPr>
                        <a:t> implant </a:t>
                      </a:r>
                      <a:r>
                        <a:rPr lang="en-GB" sz="1300" b="0" i="0" u="none" strike="noStrike" dirty="0" err="1">
                          <a:solidFill>
                            <a:srgbClr val="000000"/>
                          </a:solidFill>
                          <a:effectLst/>
                          <a:latin typeface="Calibri" panose="020F0502020204030204" pitchFamily="34" charset="0"/>
                        </a:rPr>
                        <a:t>esa</a:t>
                      </a:r>
                      <a:r>
                        <a:rPr lang="en-GB" sz="1300" b="0" i="0" u="none" strike="noStrike" dirty="0">
                          <a:solidFill>
                            <a:srgbClr val="000000"/>
                          </a:solidFill>
                          <a:effectLst/>
                          <a:latin typeface="Calibri" panose="020F0502020204030204" pitchFamily="34" charset="0"/>
                        </a:rPr>
                        <a:t> ma </a:t>
                      </a:r>
                      <a:r>
                        <a:rPr lang="en-GB" sz="1300" b="0" i="0" u="none" strike="noStrike" dirty="0" err="1">
                          <a:solidFill>
                            <a:srgbClr val="000000"/>
                          </a:solidFill>
                          <a:effectLst/>
                          <a:latin typeface="Calibri" panose="020F0502020204030204" pitchFamily="34" charset="0"/>
                        </a:rPr>
                        <a:t>ibiro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elimbeni</a:t>
                      </a:r>
                      <a:r>
                        <a:rPr lang="en-GB" sz="1300" b="0" i="0" u="none" strike="noStrike" dirty="0">
                          <a:solidFill>
                            <a:srgbClr val="000000"/>
                          </a:solidFill>
                          <a:effectLst/>
                          <a:latin typeface="Calibri" panose="020F0502020204030204" pitchFamily="34" charset="0"/>
                        </a:rPr>
                        <a:t> mar </a:t>
                      </a:r>
                      <a:r>
                        <a:rPr lang="en-GB" sz="1300" b="0" i="0" u="none" strike="noStrike" dirty="0" err="1">
                          <a:solidFill>
                            <a:srgbClr val="000000"/>
                          </a:solidFill>
                          <a:effectLst/>
                          <a:latin typeface="Calibri" panose="020F0502020204030204" pitchFamily="34" charset="0"/>
                        </a:rPr>
                        <a:t>komo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nyuol</a:t>
                      </a:r>
                      <a:r>
                        <a:rPr lang="en-GB" sz="1300" b="0" i="0" u="none" strike="noStrike" dirty="0">
                          <a:solidFill>
                            <a:srgbClr val="000000"/>
                          </a:solidFill>
                          <a:effectLst/>
                          <a:latin typeface="Calibri" panose="020F0502020204030204" pitchFamily="34" charset="0"/>
                        </a:rPr>
                        <a:t>. Bende </a:t>
                      </a:r>
                      <a:r>
                        <a:rPr lang="en-GB" sz="1300" b="0" i="0" u="none" strike="noStrike" dirty="0" err="1">
                          <a:solidFill>
                            <a:srgbClr val="000000"/>
                          </a:solidFill>
                          <a:effectLst/>
                          <a:latin typeface="Calibri" panose="020F0502020204030204" pitchFamily="34" charset="0"/>
                        </a:rPr>
                        <a:t>iniere</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gi</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penjo</a:t>
                      </a:r>
                      <a:r>
                        <a:rPr lang="en-GB" sz="1300" b="0" i="0" u="none" strike="noStrike" dirty="0">
                          <a:solidFill>
                            <a:srgbClr val="000000"/>
                          </a:solidFill>
                          <a:effectLst/>
                          <a:latin typeface="Calibri" panose="020F0502020204030204" pitchFamily="34" charset="0"/>
                        </a:rPr>
                        <a:t> </a:t>
                      </a:r>
                      <a:r>
                        <a:rPr lang="en-GB" sz="1300" b="0" i="0" u="none" strike="noStrike" dirty="0" err="1">
                          <a:solidFill>
                            <a:srgbClr val="000000"/>
                          </a:solidFill>
                          <a:effectLst/>
                          <a:latin typeface="Calibri" panose="020F0502020204030204" pitchFamily="34" charset="0"/>
                        </a:rPr>
                        <a:t>moro</a:t>
                      </a:r>
                      <a:r>
                        <a:rPr lang="en-GB" sz="1300" b="0" i="0" u="none" strike="noStrike" dirty="0">
                          <a:solidFill>
                            <a:srgbClr val="000000"/>
                          </a:solidFill>
                          <a:effectLst/>
                          <a:latin typeface="Calibri" panose="020F0502020204030204" pitchFamily="34" charset="0"/>
                        </a:rPr>
                        <a:t> amora </a:t>
                      </a:r>
                      <a:r>
                        <a:rPr lang="en-GB" sz="1300" b="0" i="0" u="none" strike="noStrike" dirty="0" err="1">
                          <a:solidFill>
                            <a:srgbClr val="000000"/>
                          </a:solidFill>
                          <a:effectLst/>
                          <a:latin typeface="Calibri" panose="020F0502020204030204" pitchFamily="34" charset="0"/>
                        </a:rPr>
                        <a:t>kuom</a:t>
                      </a:r>
                      <a:r>
                        <a:rPr lang="en-GB" sz="1300" b="0" i="0" u="none" strike="noStrike" dirty="0">
                          <a:solidFill>
                            <a:srgbClr val="000000"/>
                          </a:solidFill>
                          <a:effectLst/>
                          <a:latin typeface="Calibri" panose="020F0502020204030204" pitchFamily="34" charset="0"/>
                        </a:rPr>
                        <a:t> implant?</a:t>
                      </a:r>
                    </a:p>
                  </a:txBody>
                  <a:tcPr marL="4724" marR="4724" marT="4724" marB="0" anchor="b">
                    <a:lnL>
                      <a:noFill/>
                    </a:lnL>
                    <a:lnR>
                      <a:noFill/>
                    </a:lnR>
                    <a:lnT>
                      <a:noFill/>
                    </a:lnT>
                    <a:lnB>
                      <a:noFill/>
                    </a:lnB>
                  </a:tcPr>
                </a:tc>
                <a:extLst>
                  <a:ext uri="{0D108BD9-81ED-4DB2-BD59-A6C34878D82A}">
                    <a16:rowId xmlns:a16="http://schemas.microsoft.com/office/drawing/2014/main" val="630108891"/>
                  </a:ext>
                </a:extLst>
              </a:tr>
            </a:tbl>
          </a:graphicData>
        </a:graphic>
      </p:graphicFrame>
    </p:spTree>
    <p:extLst>
      <p:ext uri="{BB962C8B-B14F-4D97-AF65-F5344CB8AC3E}">
        <p14:creationId xmlns:p14="http://schemas.microsoft.com/office/powerpoint/2010/main" val="1853339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5160-12BE-45FA-9A9C-7935FDFCF561}"/>
              </a:ext>
            </a:extLst>
          </p:cNvPr>
          <p:cNvSpPr>
            <a:spLocks noGrp="1"/>
          </p:cNvSpPr>
          <p:nvPr>
            <p:ph type="title"/>
          </p:nvPr>
        </p:nvSpPr>
        <p:spPr/>
        <p:txBody>
          <a:bodyPr/>
          <a:lstStyle/>
          <a:p>
            <a:r>
              <a:rPr lang="en-GB" dirty="0"/>
              <a:t>Discussion…</a:t>
            </a:r>
          </a:p>
        </p:txBody>
      </p:sp>
      <p:pic>
        <p:nvPicPr>
          <p:cNvPr id="4" name="Picture 3">
            <a:extLst>
              <a:ext uri="{FF2B5EF4-FFF2-40B4-BE49-F238E27FC236}">
                <a16:creationId xmlns:a16="http://schemas.microsoft.com/office/drawing/2014/main" id="{72304B47-582C-4252-A0E1-DE761D44C4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80473"/>
            <a:ext cx="3911930" cy="2657781"/>
          </a:xfrm>
          <a:prstGeom prst="rect">
            <a:avLst/>
          </a:prstGeom>
          <a:noFill/>
          <a:ln>
            <a:noFill/>
          </a:ln>
        </p:spPr>
      </p:pic>
      <p:pic>
        <p:nvPicPr>
          <p:cNvPr id="5" name="Picture 4">
            <a:extLst>
              <a:ext uri="{FF2B5EF4-FFF2-40B4-BE49-F238E27FC236}">
                <a16:creationId xmlns:a16="http://schemas.microsoft.com/office/drawing/2014/main" id="{1819B82B-F744-450E-842D-A652742305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3066" y="2080474"/>
            <a:ext cx="3669090" cy="2657780"/>
          </a:xfrm>
          <a:prstGeom prst="rect">
            <a:avLst/>
          </a:prstGeom>
          <a:noFill/>
          <a:ln>
            <a:noFill/>
          </a:ln>
        </p:spPr>
      </p:pic>
      <p:sp>
        <p:nvSpPr>
          <p:cNvPr id="8" name="Rectangle 7">
            <a:extLst>
              <a:ext uri="{FF2B5EF4-FFF2-40B4-BE49-F238E27FC236}">
                <a16:creationId xmlns:a16="http://schemas.microsoft.com/office/drawing/2014/main" id="{F5A956C6-67B3-4D88-BC8E-60E3A67EF41B}"/>
              </a:ext>
            </a:extLst>
          </p:cNvPr>
          <p:cNvSpPr/>
          <p:nvPr/>
        </p:nvSpPr>
        <p:spPr>
          <a:xfrm>
            <a:off x="838200" y="4907392"/>
            <a:ext cx="35194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Logistic regression on features only.</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8">
            <a:extLst>
              <a:ext uri="{FF2B5EF4-FFF2-40B4-BE49-F238E27FC236}">
                <a16:creationId xmlns:a16="http://schemas.microsoft.com/office/drawing/2014/main" id="{A24854A3-22CA-48A9-B3C9-38492EBE73A8}"/>
              </a:ext>
            </a:extLst>
          </p:cNvPr>
          <p:cNvSpPr/>
          <p:nvPr/>
        </p:nvSpPr>
        <p:spPr>
          <a:xfrm>
            <a:off x="6603066" y="4909078"/>
            <a:ext cx="5494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Logistic regression using Bi-grams and selected features</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4FF5E7AA-D4A3-4D36-B1CE-433C7802D08F}"/>
              </a:ext>
            </a:extLst>
          </p:cNvPr>
          <p:cNvSpPr/>
          <p:nvPr/>
        </p:nvSpPr>
        <p:spPr>
          <a:xfrm>
            <a:off x="838200" y="1499802"/>
            <a:ext cx="10515600" cy="37555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1. Prediction power – Increased prediction power when using NLP models as part of feature vectors</a:t>
            </a:r>
            <a:endPar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CB1ADC2C-6E48-402E-A7E9-41943C0F93B0}"/>
              </a:ext>
            </a:extLst>
          </p:cNvPr>
          <p:cNvSpPr/>
          <p:nvPr/>
        </p:nvSpPr>
        <p:spPr>
          <a:xfrm>
            <a:off x="838200" y="5445862"/>
            <a:ext cx="10395858" cy="671915"/>
          </a:xfrm>
          <a:prstGeom prst="rect">
            <a:avLst/>
          </a:prstGeom>
        </p:spPr>
        <p:txBody>
          <a:bodyPr wrap="square">
            <a:spAutoFit/>
          </a:bodyPr>
          <a:lstStyle/>
          <a:p>
            <a:pPr marL="2743200" marR="0" lvl="0" indent="-2743200" algn="l" defTabSz="914400" rtl="0" eaLnBrk="1" fontAlgn="auto" latinLnBrk="0" hangingPunct="1">
              <a:lnSpc>
                <a:spcPct val="107000"/>
              </a:lnSpc>
              <a:spcBef>
                <a:spcPts val="0"/>
              </a:spcBef>
              <a:spcAft>
                <a:spcPts val="80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From the above figures, we see an increment of more than 5% when using an NLP method alongside selected features</a:t>
            </a:r>
          </a:p>
        </p:txBody>
      </p:sp>
    </p:spTree>
    <p:extLst>
      <p:ext uri="{BB962C8B-B14F-4D97-AF65-F5344CB8AC3E}">
        <p14:creationId xmlns:p14="http://schemas.microsoft.com/office/powerpoint/2010/main" val="3177872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9248-3123-4EC8-9E0D-B32014EE51D2}"/>
              </a:ext>
            </a:extLst>
          </p:cNvPr>
          <p:cNvSpPr>
            <a:spLocks noGrp="1"/>
          </p:cNvSpPr>
          <p:nvPr>
            <p:ph type="title"/>
          </p:nvPr>
        </p:nvSpPr>
        <p:spPr/>
        <p:txBody>
          <a:bodyPr/>
          <a:lstStyle/>
          <a:p>
            <a:r>
              <a:rPr lang="en-GB" dirty="0"/>
              <a:t>Discussion…</a:t>
            </a:r>
          </a:p>
        </p:txBody>
      </p:sp>
      <p:sp>
        <p:nvSpPr>
          <p:cNvPr id="4" name="Rectangle 3">
            <a:extLst>
              <a:ext uri="{FF2B5EF4-FFF2-40B4-BE49-F238E27FC236}">
                <a16:creationId xmlns:a16="http://schemas.microsoft.com/office/drawing/2014/main" id="{A9AEC9FA-A2AC-44CB-A0E0-49F824E61D31}"/>
              </a:ext>
            </a:extLst>
          </p:cNvPr>
          <p:cNvSpPr/>
          <p:nvPr/>
        </p:nvSpPr>
        <p:spPr>
          <a:xfrm>
            <a:off x="838199" y="948984"/>
            <a:ext cx="10930248" cy="774507"/>
          </a:xfrm>
          <a:prstGeom prst="rect">
            <a:avLst/>
          </a:prstGeom>
        </p:spPr>
        <p:txBody>
          <a:bodyPr wrap="square">
            <a:spAutoFit/>
          </a:bodyPr>
          <a:lstStyle/>
          <a:p>
            <a:pPr marL="2743200" marR="0" lvl="0" indent="-274320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2. Gradient Boosting Machines were also noted to increase prediction power compared to normal </a:t>
            </a:r>
          </a:p>
          <a:p>
            <a:pPr marL="2743200" marR="0" lvl="0" indent="-274320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logistic regression models as shown below.</a:t>
            </a:r>
          </a:p>
        </p:txBody>
      </p:sp>
      <p:pic>
        <p:nvPicPr>
          <p:cNvPr id="5" name="Picture 4">
            <a:extLst>
              <a:ext uri="{FF2B5EF4-FFF2-40B4-BE49-F238E27FC236}">
                <a16:creationId xmlns:a16="http://schemas.microsoft.com/office/drawing/2014/main" id="{6655D411-CDBE-42F8-91B1-78FF69FA583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199" y="2052275"/>
            <a:ext cx="3163785" cy="2435184"/>
          </a:xfrm>
          <a:prstGeom prst="rect">
            <a:avLst/>
          </a:prstGeom>
          <a:noFill/>
          <a:ln>
            <a:noFill/>
          </a:ln>
        </p:spPr>
      </p:pic>
      <p:pic>
        <p:nvPicPr>
          <p:cNvPr id="6" name="Picture 5">
            <a:extLst>
              <a:ext uri="{FF2B5EF4-FFF2-40B4-BE49-F238E27FC236}">
                <a16:creationId xmlns:a16="http://schemas.microsoft.com/office/drawing/2014/main" id="{41635DEF-9FE4-4378-AA70-B26414EA5BE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83532" y="2052275"/>
            <a:ext cx="3163784" cy="2435184"/>
          </a:xfrm>
          <a:prstGeom prst="rect">
            <a:avLst/>
          </a:prstGeom>
          <a:noFill/>
          <a:ln>
            <a:noFill/>
          </a:ln>
        </p:spPr>
      </p:pic>
      <p:sp>
        <p:nvSpPr>
          <p:cNvPr id="7" name="Rectangle 6">
            <a:extLst>
              <a:ext uri="{FF2B5EF4-FFF2-40B4-BE49-F238E27FC236}">
                <a16:creationId xmlns:a16="http://schemas.microsoft.com/office/drawing/2014/main" id="{DA571B0D-E7F7-4AC8-9E81-DB0135A51596}"/>
              </a:ext>
            </a:extLst>
          </p:cNvPr>
          <p:cNvSpPr/>
          <p:nvPr/>
        </p:nvSpPr>
        <p:spPr>
          <a:xfrm>
            <a:off x="838199" y="4584832"/>
            <a:ext cx="36244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Logistic regression on select features</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Rectangle 7">
            <a:extLst>
              <a:ext uri="{FF2B5EF4-FFF2-40B4-BE49-F238E27FC236}">
                <a16:creationId xmlns:a16="http://schemas.microsoft.com/office/drawing/2014/main" id="{94E06E33-16F7-4EFC-9D9A-ED4BA0459693}"/>
              </a:ext>
            </a:extLst>
          </p:cNvPr>
          <p:cNvSpPr/>
          <p:nvPr/>
        </p:nvSpPr>
        <p:spPr>
          <a:xfrm>
            <a:off x="6928220" y="4584832"/>
            <a:ext cx="30190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GB Classifier on same features</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8">
            <a:extLst>
              <a:ext uri="{FF2B5EF4-FFF2-40B4-BE49-F238E27FC236}">
                <a16:creationId xmlns:a16="http://schemas.microsoft.com/office/drawing/2014/main" id="{1E48C88D-E0F6-4F30-8C8A-D039F08511ED}"/>
              </a:ext>
            </a:extLst>
          </p:cNvPr>
          <p:cNvSpPr/>
          <p:nvPr/>
        </p:nvSpPr>
        <p:spPr>
          <a:xfrm>
            <a:off x="838199" y="5134510"/>
            <a:ext cx="1078318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charts above show an increase in 2% on prediction power when using Gradient Boosting Classifiers compared to normal logistic regression. However, this is not always the case as sometimes using GB classifiers results in a lower prediction rate as seen in the table of results above.</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13022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B6C6-60AB-4A94-B4FF-6624DD5A9CFF}"/>
              </a:ext>
            </a:extLst>
          </p:cNvPr>
          <p:cNvSpPr>
            <a:spLocks noGrp="1"/>
          </p:cNvSpPr>
          <p:nvPr>
            <p:ph type="title"/>
          </p:nvPr>
        </p:nvSpPr>
        <p:spPr/>
        <p:txBody>
          <a:bodyPr/>
          <a:lstStyle/>
          <a:p>
            <a:r>
              <a:rPr lang="en-GB"/>
              <a:t>NLP for predicting engagements</a:t>
            </a:r>
            <a:endParaRPr lang="en-GB" dirty="0"/>
          </a:p>
        </p:txBody>
      </p:sp>
      <p:sp>
        <p:nvSpPr>
          <p:cNvPr id="4" name="TextBox 3">
            <a:extLst>
              <a:ext uri="{FF2B5EF4-FFF2-40B4-BE49-F238E27FC236}">
                <a16:creationId xmlns:a16="http://schemas.microsoft.com/office/drawing/2014/main" id="{9821FFA0-F108-4048-83B0-99E9E0737656}"/>
              </a:ext>
            </a:extLst>
          </p:cNvPr>
          <p:cNvSpPr txBox="1"/>
          <p:nvPr/>
        </p:nvSpPr>
        <p:spPr>
          <a:xfrm>
            <a:off x="838200" y="1276597"/>
            <a:ext cx="5904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2. Can </a:t>
            </a:r>
            <a:r>
              <a:rPr kumimoji="0" lang="en-GB" sz="1800" b="1" i="0" u="none" strike="noStrike" kern="1200" cap="none" spc="0" normalizeH="0" baseline="0" noProof="0" dirty="0">
                <a:ln>
                  <a:noFill/>
                </a:ln>
                <a:solidFill>
                  <a:srgbClr val="000000"/>
                </a:solidFill>
                <a:effectLst/>
                <a:uLnTx/>
                <a:uFillTx/>
                <a:latin typeface="Arial"/>
                <a:ea typeface="+mn-ea"/>
                <a:cs typeface="+mn-cs"/>
              </a:rPr>
              <a:t>we use messages to predict an engagement?</a:t>
            </a:r>
          </a:p>
        </p:txBody>
      </p:sp>
      <p:pic>
        <p:nvPicPr>
          <p:cNvPr id="5" name="Picture 4">
            <a:extLst>
              <a:ext uri="{FF2B5EF4-FFF2-40B4-BE49-F238E27FC236}">
                <a16:creationId xmlns:a16="http://schemas.microsoft.com/office/drawing/2014/main" id="{C3876A3F-15B8-42D2-A6D1-1F9195426EF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78969" y="1860215"/>
            <a:ext cx="5181260" cy="3455374"/>
          </a:xfrm>
          <a:prstGeom prst="rect">
            <a:avLst/>
          </a:prstGeom>
          <a:noFill/>
          <a:ln>
            <a:noFill/>
          </a:ln>
        </p:spPr>
      </p:pic>
      <p:sp>
        <p:nvSpPr>
          <p:cNvPr id="6" name="Rectangle 5">
            <a:extLst>
              <a:ext uri="{FF2B5EF4-FFF2-40B4-BE49-F238E27FC236}">
                <a16:creationId xmlns:a16="http://schemas.microsoft.com/office/drawing/2014/main" id="{B18790D3-65F1-4C5E-88D2-B5F53ABB48EF}"/>
              </a:ext>
            </a:extLst>
          </p:cNvPr>
          <p:cNvSpPr/>
          <p:nvPr/>
        </p:nvSpPr>
        <p:spPr>
          <a:xfrm>
            <a:off x="2537460" y="5206709"/>
            <a:ext cx="89934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Using Doc2Vec only, without any additional feature vectors delivered a 76% prediction </a:t>
            </a:r>
            <a:r>
              <a:rPr kumimoji="0" lang="en-GB"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roc_auc</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score and 71% accuracy score.</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8669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0574B">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5D2F82-6C8E-478D-87E8-F61508D4D3D6}"/>
              </a:ext>
            </a:extLst>
          </p:cNvPr>
          <p:cNvSpPr>
            <a:spLocks noGrp="1"/>
          </p:cNvSpPr>
          <p:nvPr>
            <p:ph type="title"/>
          </p:nvPr>
        </p:nvSpPr>
        <p:spPr>
          <a:xfrm>
            <a:off x="524256" y="4767072"/>
            <a:ext cx="6594189" cy="1625210"/>
          </a:xfrm>
        </p:spPr>
        <p:txBody>
          <a:bodyPr>
            <a:normAutofit/>
          </a:bodyPr>
          <a:lstStyle/>
          <a:p>
            <a:pPr algn="r"/>
            <a:r>
              <a:rPr lang="en-GB">
                <a:solidFill>
                  <a:srgbClr val="FFFFFF"/>
                </a:solidFill>
              </a:rPr>
              <a:t>NLP Today</a:t>
            </a:r>
          </a:p>
        </p:txBody>
      </p:sp>
      <p:pic>
        <p:nvPicPr>
          <p:cNvPr id="4" name="Picture 3" descr="Text&#10;&#10;Description automatically generated">
            <a:extLst>
              <a:ext uri="{FF2B5EF4-FFF2-40B4-BE49-F238E27FC236}">
                <a16:creationId xmlns:a16="http://schemas.microsoft.com/office/drawing/2014/main" id="{C0210A97-D7C6-4334-B6E8-FE686E738EF4}"/>
              </a:ext>
            </a:extLst>
          </p:cNvPr>
          <p:cNvPicPr>
            <a:picLocks noChangeAspect="1"/>
          </p:cNvPicPr>
          <p:nvPr/>
        </p:nvPicPr>
        <p:blipFill rotWithShape="1">
          <a:blip r:embed="rId3"/>
          <a:srcRect l="330" r="-2" b="-2"/>
          <a:stretch/>
        </p:blipFill>
        <p:spPr>
          <a:xfrm>
            <a:off x="327547" y="321733"/>
            <a:ext cx="7058306" cy="4107392"/>
          </a:xfrm>
          <a:prstGeom prst="rect">
            <a:avLst/>
          </a:prstGeom>
        </p:spPr>
      </p:pic>
      <p:sp>
        <p:nvSpPr>
          <p:cNvPr id="26" name="Rectangle 2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1CC74D9-3C84-4142-80BF-301647855129}"/>
              </a:ext>
            </a:extLst>
          </p:cNvPr>
          <p:cNvSpPr>
            <a:spLocks noGrp="1"/>
          </p:cNvSpPr>
          <p:nvPr>
            <p:ph idx="1"/>
          </p:nvPr>
        </p:nvSpPr>
        <p:spPr>
          <a:xfrm>
            <a:off x="8029319" y="917724"/>
            <a:ext cx="3638425" cy="5390711"/>
          </a:xfrm>
        </p:spPr>
        <p:txBody>
          <a:bodyPr anchor="ctr">
            <a:noAutofit/>
          </a:bodyPr>
          <a:lstStyle/>
          <a:p>
            <a:pPr>
              <a:buFont typeface="Wingdings" panose="05000000000000000000" pitchFamily="2" charset="2"/>
              <a:buChar char="ü"/>
            </a:pPr>
            <a:r>
              <a:rPr lang="en-GB" sz="1800" dirty="0">
                <a:solidFill>
                  <a:srgbClr val="FFFFFF"/>
                </a:solidFill>
              </a:rPr>
              <a:t>Machine Translation</a:t>
            </a:r>
          </a:p>
          <a:p>
            <a:pPr>
              <a:buFont typeface="Wingdings" panose="05000000000000000000" pitchFamily="2" charset="2"/>
              <a:buChar char="ü"/>
            </a:pPr>
            <a:r>
              <a:rPr lang="en-GB" sz="1800" dirty="0">
                <a:solidFill>
                  <a:srgbClr val="FFFFFF"/>
                </a:solidFill>
              </a:rPr>
              <a:t>Prediction of diseases</a:t>
            </a:r>
          </a:p>
          <a:p>
            <a:pPr>
              <a:buFont typeface="Wingdings" panose="05000000000000000000" pitchFamily="2" charset="2"/>
              <a:buChar char="ü"/>
            </a:pPr>
            <a:r>
              <a:rPr lang="en-GB" sz="1800" dirty="0">
                <a:solidFill>
                  <a:srgbClr val="FFFFFF"/>
                </a:solidFill>
              </a:rPr>
              <a:t>Sentiment Analysis</a:t>
            </a:r>
          </a:p>
          <a:p>
            <a:pPr>
              <a:buFont typeface="Wingdings" panose="05000000000000000000" pitchFamily="2" charset="2"/>
              <a:buChar char="ü"/>
            </a:pPr>
            <a:r>
              <a:rPr lang="en-GB" sz="1800" dirty="0">
                <a:solidFill>
                  <a:srgbClr val="FFFFFF"/>
                </a:solidFill>
              </a:rPr>
              <a:t>Question-Answering Systems</a:t>
            </a:r>
          </a:p>
          <a:p>
            <a:pPr>
              <a:buFont typeface="Wingdings" panose="05000000000000000000" pitchFamily="2" charset="2"/>
              <a:buChar char="ü"/>
            </a:pPr>
            <a:r>
              <a:rPr lang="en-GB" sz="1800" dirty="0">
                <a:solidFill>
                  <a:srgbClr val="FFFFFF"/>
                </a:solidFill>
              </a:rPr>
              <a:t>Cognitive Assistant</a:t>
            </a:r>
          </a:p>
          <a:p>
            <a:pPr>
              <a:buFont typeface="Wingdings" panose="05000000000000000000" pitchFamily="2" charset="2"/>
              <a:buChar char="ü"/>
            </a:pPr>
            <a:r>
              <a:rPr lang="en-GB" sz="1800" dirty="0">
                <a:solidFill>
                  <a:srgbClr val="FFFFFF"/>
                </a:solidFill>
              </a:rPr>
              <a:t>Summarizing Documents</a:t>
            </a:r>
          </a:p>
          <a:p>
            <a:pPr>
              <a:buFont typeface="Wingdings" panose="05000000000000000000" pitchFamily="2" charset="2"/>
              <a:buChar char="ü"/>
            </a:pPr>
            <a:r>
              <a:rPr lang="en-GB" sz="1800" dirty="0">
                <a:solidFill>
                  <a:srgbClr val="FFFFFF"/>
                </a:solidFill>
              </a:rPr>
              <a:t>Topic Modelling</a:t>
            </a:r>
          </a:p>
          <a:p>
            <a:pPr>
              <a:buFont typeface="Wingdings" panose="05000000000000000000" pitchFamily="2" charset="2"/>
              <a:buChar char="ü"/>
            </a:pPr>
            <a:r>
              <a:rPr lang="en-GB" sz="1800" dirty="0">
                <a:solidFill>
                  <a:srgbClr val="FFFFFF"/>
                </a:solidFill>
              </a:rPr>
              <a:t>E-mail Spam Detection</a:t>
            </a:r>
          </a:p>
          <a:p>
            <a:pPr>
              <a:buFont typeface="Wingdings" panose="05000000000000000000" pitchFamily="2" charset="2"/>
              <a:buChar char="ü"/>
            </a:pPr>
            <a:r>
              <a:rPr lang="en-GB" sz="1800" dirty="0">
                <a:solidFill>
                  <a:srgbClr val="FFFFFF"/>
                </a:solidFill>
              </a:rPr>
              <a:t>Identifying Fake News</a:t>
            </a:r>
          </a:p>
          <a:p>
            <a:pPr>
              <a:buFont typeface="Wingdings" panose="05000000000000000000" pitchFamily="2" charset="2"/>
              <a:buChar char="ü"/>
            </a:pPr>
            <a:r>
              <a:rPr lang="en-GB" sz="1800" dirty="0">
                <a:solidFill>
                  <a:srgbClr val="FFFFFF"/>
                </a:solidFill>
              </a:rPr>
              <a:t>Voice Driven Interfaces</a:t>
            </a:r>
          </a:p>
          <a:p>
            <a:pPr>
              <a:buFont typeface="Wingdings" panose="05000000000000000000" pitchFamily="2" charset="2"/>
              <a:buChar char="ü"/>
            </a:pPr>
            <a:r>
              <a:rPr lang="en-GB" sz="1800" dirty="0">
                <a:solidFill>
                  <a:srgbClr val="FFFFFF"/>
                </a:solidFill>
              </a:rPr>
              <a:t>Talent Recruitment</a:t>
            </a:r>
          </a:p>
          <a:p>
            <a:pPr>
              <a:buFont typeface="Wingdings" panose="05000000000000000000" pitchFamily="2" charset="2"/>
              <a:buChar char="ü"/>
            </a:pPr>
            <a:r>
              <a:rPr lang="en-GB" sz="1800" dirty="0">
                <a:solidFill>
                  <a:srgbClr val="FFFFFF"/>
                </a:solidFill>
              </a:rPr>
              <a:t>Speech to sign language </a:t>
            </a:r>
          </a:p>
          <a:p>
            <a:pPr>
              <a:buFont typeface="Wingdings" panose="05000000000000000000" pitchFamily="2" charset="2"/>
              <a:buChar char="ü"/>
            </a:pPr>
            <a:r>
              <a:rPr lang="en-GB" sz="1800" dirty="0">
                <a:solidFill>
                  <a:srgbClr val="FFFFFF"/>
                </a:solidFill>
              </a:rPr>
              <a:t>Closed captioning – automatically  </a:t>
            </a:r>
          </a:p>
          <a:p>
            <a:pPr>
              <a:buFont typeface="Wingdings" panose="05000000000000000000" pitchFamily="2" charset="2"/>
              <a:buChar char="ü"/>
            </a:pPr>
            <a:r>
              <a:rPr lang="en-GB" sz="1800" dirty="0">
                <a:solidFill>
                  <a:srgbClr val="FFFFFF"/>
                </a:solidFill>
              </a:rPr>
              <a:t>Lip reader technology</a:t>
            </a:r>
            <a:r>
              <a:rPr lang="en-GB" sz="1800" dirty="0">
                <a:solidFill>
                  <a:srgbClr val="FFFFFF"/>
                </a:solidFill>
                <a:effectLst/>
              </a:rPr>
              <a:t> </a:t>
            </a:r>
            <a:r>
              <a:rPr lang="en-GB" sz="1800" dirty="0">
                <a:solidFill>
                  <a:srgbClr val="FFFFFF"/>
                </a:solidFill>
              </a:rPr>
              <a:t> </a:t>
            </a:r>
          </a:p>
          <a:p>
            <a:pPr>
              <a:buFont typeface="Wingdings" panose="05000000000000000000" pitchFamily="2" charset="2"/>
              <a:buChar char="ü"/>
            </a:pPr>
            <a:r>
              <a:rPr lang="en-GB" sz="1800" dirty="0">
                <a:solidFill>
                  <a:srgbClr val="FFFFFF"/>
                </a:solidFill>
              </a:rPr>
              <a:t>Sarcasm detection</a:t>
            </a:r>
          </a:p>
          <a:p>
            <a:endParaRPr lang="en-GB" sz="1800" dirty="0">
              <a:solidFill>
                <a:srgbClr val="FFFFFF"/>
              </a:solidFill>
            </a:endParaRPr>
          </a:p>
        </p:txBody>
      </p:sp>
    </p:spTree>
    <p:extLst>
      <p:ext uri="{BB962C8B-B14F-4D97-AF65-F5344CB8AC3E}">
        <p14:creationId xmlns:p14="http://schemas.microsoft.com/office/powerpoint/2010/main" val="2683805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23791A9-20C2-4EC5-B7B9-34844D757BFD}"/>
              </a:ext>
            </a:extLst>
          </p:cNvPr>
          <p:cNvSpPr>
            <a:spLocks noGrp="1"/>
          </p:cNvSpPr>
          <p:nvPr>
            <p:ph type="title"/>
          </p:nvPr>
        </p:nvSpPr>
        <p:spPr>
          <a:xfrm>
            <a:off x="777240" y="731519"/>
            <a:ext cx="2845191" cy="3237579"/>
          </a:xfrm>
        </p:spPr>
        <p:txBody>
          <a:bodyPr>
            <a:normAutofit/>
          </a:bodyPr>
          <a:lstStyle/>
          <a:p>
            <a:r>
              <a:rPr lang="en-GB" sz="3800" dirty="0">
                <a:solidFill>
                  <a:srgbClr val="FFFFFF"/>
                </a:solidFill>
              </a:rPr>
              <a:t>Work Plan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249E61F-B8AD-435E-811F-96138E136863}"/>
              </a:ext>
            </a:extLst>
          </p:cNvPr>
          <p:cNvGraphicFramePr>
            <a:graphicFrameLocks noGrp="1"/>
          </p:cNvGraphicFramePr>
          <p:nvPr>
            <p:ph idx="1"/>
            <p:extLst>
              <p:ext uri="{D42A27DB-BD31-4B8C-83A1-F6EECF244321}">
                <p14:modId xmlns:p14="http://schemas.microsoft.com/office/powerpoint/2010/main" val="1515837678"/>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216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B8690A-C19B-45C9-B97D-048F85872EC0}"/>
              </a:ext>
            </a:extLst>
          </p:cNvPr>
          <p:cNvSpPr>
            <a:spLocks noGrp="1"/>
          </p:cNvSpPr>
          <p:nvPr>
            <p:ph type="title"/>
          </p:nvPr>
        </p:nvSpPr>
        <p:spPr>
          <a:xfrm>
            <a:off x="1115568" y="548640"/>
            <a:ext cx="10168128" cy="1179576"/>
          </a:xfrm>
        </p:spPr>
        <p:txBody>
          <a:bodyPr>
            <a:normAutofit/>
          </a:bodyPr>
          <a:lstStyle/>
          <a:p>
            <a:r>
              <a:rPr lang="en-GB" sz="4000"/>
              <a:t>Acknowledgements…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8F6B30B-E4A5-4F52-9D60-AF0CB33E8C57}"/>
              </a:ext>
            </a:extLst>
          </p:cNvPr>
          <p:cNvSpPr>
            <a:spLocks noGrp="1"/>
          </p:cNvSpPr>
          <p:nvPr>
            <p:ph idx="1"/>
          </p:nvPr>
        </p:nvSpPr>
        <p:spPr>
          <a:xfrm>
            <a:off x="1115568" y="2481943"/>
            <a:ext cx="10168128" cy="3695020"/>
          </a:xfrm>
        </p:spPr>
        <p:txBody>
          <a:bodyPr>
            <a:normAutofit/>
          </a:bodyPr>
          <a:lstStyle/>
          <a:p>
            <a:r>
              <a:rPr lang="en-GB" sz="2200"/>
              <a:t>Dr. Abraham Flaxman – IHME</a:t>
            </a:r>
          </a:p>
          <a:p>
            <a:r>
              <a:rPr lang="en-GB" sz="2200"/>
              <a:t>Dr. Keshet Ronen, Jenn Unger &amp; all mWACH Family</a:t>
            </a:r>
          </a:p>
          <a:p>
            <a:r>
              <a:rPr lang="en-GB" sz="2200"/>
              <a:t>Dr. Tobias Mwalili – JKUAT</a:t>
            </a:r>
          </a:p>
          <a:p>
            <a:r>
              <a:rPr lang="en-GB" sz="2200"/>
              <a:t>Dr. Lawrence Nderu - JKUAT</a:t>
            </a:r>
          </a:p>
          <a:p>
            <a:r>
              <a:rPr lang="en-GB" sz="2200"/>
              <a:t>Prof. Judd Walson – UW Global Health</a:t>
            </a:r>
          </a:p>
          <a:p>
            <a:r>
              <a:rPr lang="en-GB" sz="2200"/>
              <a:t>Prof. Jay Berkely – Kemri-welcome Trust</a:t>
            </a:r>
          </a:p>
        </p:txBody>
      </p:sp>
    </p:spTree>
    <p:extLst>
      <p:ext uri="{BB962C8B-B14F-4D97-AF65-F5344CB8AC3E}">
        <p14:creationId xmlns:p14="http://schemas.microsoft.com/office/powerpoint/2010/main" val="2214859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E04ED873-D933-46CE-86FB-C555E4CA2DC8}"/>
              </a:ext>
            </a:extLst>
          </p:cNvPr>
          <p:cNvSpPr>
            <a:spLocks noGrp="1"/>
          </p:cNvSpPr>
          <p:nvPr>
            <p:ph type="ctrTitle"/>
          </p:nvPr>
        </p:nvSpPr>
        <p:spPr>
          <a:xfrm>
            <a:off x="1804988" y="1442172"/>
            <a:ext cx="8582025" cy="2177328"/>
          </a:xfrm>
        </p:spPr>
        <p:txBody>
          <a:bodyPr anchor="ctr">
            <a:normAutofit/>
          </a:bodyPr>
          <a:lstStyle/>
          <a:p>
            <a:r>
              <a:rPr lang="en-GB" sz="6600"/>
              <a:t>END….</a:t>
            </a:r>
          </a:p>
        </p:txBody>
      </p:sp>
      <p:sp>
        <p:nvSpPr>
          <p:cNvPr id="19" name="Rectangle: Rounded Corners 12">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16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93A5E-2D2D-42CC-B12A-3ADF565E6AF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Machine Translation</a:t>
            </a:r>
          </a:p>
        </p:txBody>
      </p:sp>
      <p:pic>
        <p:nvPicPr>
          <p:cNvPr id="4" name="Picture 2" descr="http://searchengineland.com/figz/wp-content/seloads/2016/05/google-translate-search2.png">
            <a:extLst>
              <a:ext uri="{FF2B5EF4-FFF2-40B4-BE49-F238E27FC236}">
                <a16:creationId xmlns:a16="http://schemas.microsoft.com/office/drawing/2014/main" id="{7B614EA6-664A-4C41-9B78-6368ABA7C9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704473"/>
            <a:ext cx="6553545" cy="345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0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5CA101-01F6-4295-B9AC-5E201278BB41}"/>
              </a:ext>
            </a:extLst>
          </p:cNvPr>
          <p:cNvSpPr>
            <a:spLocks noGrp="1"/>
          </p:cNvSpPr>
          <p:nvPr>
            <p:ph type="title"/>
          </p:nvPr>
        </p:nvSpPr>
        <p:spPr>
          <a:xfrm>
            <a:off x="718686" y="5091762"/>
            <a:ext cx="7484787" cy="1264588"/>
          </a:xfrm>
        </p:spPr>
        <p:txBody>
          <a:bodyPr vert="horz" lIns="91440" tIns="45720" rIns="91440" bIns="45720" rtlCol="0" anchor="ctr">
            <a:normAutofit/>
          </a:bodyPr>
          <a:lstStyle/>
          <a:p>
            <a:pPr algn="r"/>
            <a:r>
              <a:rPr lang="en-US" sz="4800">
                <a:solidFill>
                  <a:srgbClr val="FFFFFF"/>
                </a:solidFill>
              </a:rPr>
              <a:t>Prediction of Diseases</a:t>
            </a:r>
          </a:p>
        </p:txBody>
      </p:sp>
      <p:sp>
        <p:nvSpPr>
          <p:cNvPr id="3" name="Content Placeholder 2">
            <a:extLst>
              <a:ext uri="{FF2B5EF4-FFF2-40B4-BE49-F238E27FC236}">
                <a16:creationId xmlns:a16="http://schemas.microsoft.com/office/drawing/2014/main" id="{B52EEF01-8A61-4C1D-9FC7-764C54A1E60D}"/>
              </a:ext>
            </a:extLst>
          </p:cNvPr>
          <p:cNvSpPr>
            <a:spLocks noGrp="1"/>
          </p:cNvSpPr>
          <p:nvPr>
            <p:ph idx="1"/>
          </p:nvPr>
        </p:nvSpPr>
        <p:spPr>
          <a:xfrm>
            <a:off x="8602119" y="5091763"/>
            <a:ext cx="2871195" cy="1264587"/>
          </a:xfrm>
        </p:spPr>
        <p:txBody>
          <a:bodyPr vert="horz" lIns="91440" tIns="45720" rIns="91440" bIns="45720" rtlCol="0" anchor="ctr">
            <a:normAutofit/>
          </a:bodyPr>
          <a:lstStyle/>
          <a:p>
            <a:pPr marL="0" indent="0">
              <a:buNone/>
            </a:pPr>
            <a:r>
              <a:rPr lang="en-US" sz="2000">
                <a:solidFill>
                  <a:srgbClr val="FFC000"/>
                </a:solidFill>
              </a:rPr>
              <a:t>Amazon Comprehend Medical</a:t>
            </a:r>
          </a:p>
        </p:txBody>
      </p:sp>
      <p:pic>
        <p:nvPicPr>
          <p:cNvPr id="4" name="Picture 3">
            <a:extLst>
              <a:ext uri="{FF2B5EF4-FFF2-40B4-BE49-F238E27FC236}">
                <a16:creationId xmlns:a16="http://schemas.microsoft.com/office/drawing/2014/main" id="{3D7F5099-3F12-414F-8788-D7EA1B7011D1}"/>
              </a:ext>
            </a:extLst>
          </p:cNvPr>
          <p:cNvPicPr>
            <a:picLocks noChangeAspect="1"/>
          </p:cNvPicPr>
          <p:nvPr/>
        </p:nvPicPr>
        <p:blipFill rotWithShape="1">
          <a:blip r:embed="rId3"/>
          <a:srcRect r="-1" b="1558"/>
          <a:stretch/>
        </p:blipFill>
        <p:spPr>
          <a:xfrm>
            <a:off x="320040" y="320040"/>
            <a:ext cx="11548872" cy="4462272"/>
          </a:xfrm>
          <a:prstGeom prst="rect">
            <a:avLst/>
          </a:prstGeom>
        </p:spPr>
      </p:pic>
      <p:cxnSp>
        <p:nvCxnSpPr>
          <p:cNvPr id="11"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81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icon&#10;&#10;Description automatically generated">
            <a:extLst>
              <a:ext uri="{FF2B5EF4-FFF2-40B4-BE49-F238E27FC236}">
                <a16:creationId xmlns:a16="http://schemas.microsoft.com/office/drawing/2014/main" id="{52432CAE-3FE8-40E0-BDF1-90B22FC88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725" y="1458119"/>
            <a:ext cx="8191500" cy="5467350"/>
          </a:xfrm>
          <a:prstGeom prst="rect">
            <a:avLst/>
          </a:prstGeom>
        </p:spPr>
      </p:pic>
      <p:sp>
        <p:nvSpPr>
          <p:cNvPr id="2" name="Title 1">
            <a:extLst>
              <a:ext uri="{FF2B5EF4-FFF2-40B4-BE49-F238E27FC236}">
                <a16:creationId xmlns:a16="http://schemas.microsoft.com/office/drawing/2014/main" id="{DA2C900D-1EC7-418A-9BA0-854345D15B01}"/>
              </a:ext>
            </a:extLst>
          </p:cNvPr>
          <p:cNvSpPr>
            <a:spLocks noGrp="1"/>
          </p:cNvSpPr>
          <p:nvPr>
            <p:ph type="title"/>
          </p:nvPr>
        </p:nvSpPr>
        <p:spPr>
          <a:xfrm>
            <a:off x="838200" y="556995"/>
            <a:ext cx="10515600" cy="1133693"/>
          </a:xfrm>
        </p:spPr>
        <p:txBody>
          <a:bodyPr>
            <a:normAutofit/>
          </a:bodyPr>
          <a:lstStyle/>
          <a:p>
            <a:r>
              <a:rPr lang="en-GB" sz="5200"/>
              <a:t>Sentiment Analysis</a:t>
            </a:r>
          </a:p>
        </p:txBody>
      </p:sp>
      <p:graphicFrame>
        <p:nvGraphicFramePr>
          <p:cNvPr id="6" name="Content Placeholder 2">
            <a:extLst>
              <a:ext uri="{FF2B5EF4-FFF2-40B4-BE49-F238E27FC236}">
                <a16:creationId xmlns:a16="http://schemas.microsoft.com/office/drawing/2014/main" id="{37567224-2C3E-4C03-BBDE-9D3F045AE1D7}"/>
              </a:ext>
            </a:extLst>
          </p:cNvPr>
          <p:cNvGraphicFramePr>
            <a:graphicFrameLocks noGrp="1"/>
          </p:cNvGraphicFramePr>
          <p:nvPr>
            <p:ph idx="1"/>
            <p:extLst>
              <p:ext uri="{D42A27DB-BD31-4B8C-83A1-F6EECF244321}">
                <p14:modId xmlns:p14="http://schemas.microsoft.com/office/powerpoint/2010/main" val="34563745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052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4510</Words>
  <Application>Microsoft Office PowerPoint</Application>
  <PresentationFormat>Widescreen</PresentationFormat>
  <Paragraphs>532</Paragraphs>
  <Slides>62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Rockwell</vt:lpstr>
      <vt:lpstr>Wingdings</vt:lpstr>
      <vt:lpstr>Office Theme</vt:lpstr>
      <vt:lpstr>Natural Language Processing</vt:lpstr>
      <vt:lpstr>What is Natural Language Processing (NLP)</vt:lpstr>
      <vt:lpstr>NLP – What’s the problem?</vt:lpstr>
      <vt:lpstr>NLP – What’s the Problem…</vt:lpstr>
      <vt:lpstr>Modern NLP</vt:lpstr>
      <vt:lpstr>NLP Today</vt:lpstr>
      <vt:lpstr>Machine Translation</vt:lpstr>
      <vt:lpstr>Prediction of Diseases</vt:lpstr>
      <vt:lpstr>Sentiment Analysis</vt:lpstr>
      <vt:lpstr>Question Answering Systems</vt:lpstr>
      <vt:lpstr>Cognitive Assistants</vt:lpstr>
      <vt:lpstr>Summarizing Documents</vt:lpstr>
      <vt:lpstr>Topic Modelling</vt:lpstr>
      <vt:lpstr>E-mail Spam Detection</vt:lpstr>
      <vt:lpstr>Fake News Detection</vt:lpstr>
      <vt:lpstr>Voice Driven Interfaces</vt:lpstr>
      <vt:lpstr>Natural Language Understanding</vt:lpstr>
      <vt:lpstr>NLU and NLG</vt:lpstr>
      <vt:lpstr>Challenges in NLP</vt:lpstr>
      <vt:lpstr>1. Natural Language Understanding</vt:lpstr>
      <vt:lpstr>2. Innate biases vs learning from scratch</vt:lpstr>
      <vt:lpstr>3. NLP for low resource scenarios</vt:lpstr>
      <vt:lpstr>4. Reasoning about large or multiple documents</vt:lpstr>
      <vt:lpstr>5. Datasets, problems, and evaluation</vt:lpstr>
      <vt:lpstr>NLP Methods</vt:lpstr>
      <vt:lpstr>High Level Process Flow</vt:lpstr>
      <vt:lpstr>Data Preparation</vt:lpstr>
      <vt:lpstr>Text Representation</vt:lpstr>
      <vt:lpstr>Challenges with Summarization Techniques</vt:lpstr>
      <vt:lpstr>Word2Vec Model</vt:lpstr>
      <vt:lpstr>Continuous Bag of Words</vt:lpstr>
      <vt:lpstr>Skip-gram Model</vt:lpstr>
      <vt:lpstr>Sequence to Sequence Models</vt:lpstr>
      <vt:lpstr>Encoder</vt:lpstr>
      <vt:lpstr>Encoder Vector</vt:lpstr>
      <vt:lpstr>Decoder</vt:lpstr>
      <vt:lpstr>Transformer</vt:lpstr>
      <vt:lpstr>Attention</vt:lpstr>
      <vt:lpstr>Bidirectional Encoder Representation from Transformer</vt:lpstr>
      <vt:lpstr>Transfer Learning in BERT</vt:lpstr>
      <vt:lpstr>Our Work</vt:lpstr>
      <vt:lpstr>A DEEP NEURAL NETWORK MODEL FOR DETECTION OF URGENCY IN THE SHORT MESSAGE SERVICES (SMS)</vt:lpstr>
      <vt:lpstr>Background Information</vt:lpstr>
      <vt:lpstr>Statement of the Problem</vt:lpstr>
      <vt:lpstr>Main Objective</vt:lpstr>
      <vt:lpstr>Specific Objectives</vt:lpstr>
      <vt:lpstr>Justification</vt:lpstr>
      <vt:lpstr>PowerPoint Presentation</vt:lpstr>
      <vt:lpstr>Study Design – mWACh Study</vt:lpstr>
      <vt:lpstr>Data</vt:lpstr>
      <vt:lpstr>Words Frequencies (most used)</vt:lpstr>
      <vt:lpstr>Descriptive Features used</vt:lpstr>
      <vt:lpstr>Results</vt:lpstr>
      <vt:lpstr>Some model Predictors</vt:lpstr>
      <vt:lpstr>Predicting a response (top)</vt:lpstr>
      <vt:lpstr>Predicting no response (bottom)</vt:lpstr>
      <vt:lpstr>Discussion…</vt:lpstr>
      <vt:lpstr>Discussion…</vt:lpstr>
      <vt:lpstr>NLP for predicting engagements</vt:lpstr>
      <vt:lpstr>Work Plan</vt:lpstr>
      <vt:lpstr>Acknowledgements…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Narshion Ngao</dc:creator>
  <cp:lastModifiedBy>Narshion Ngao</cp:lastModifiedBy>
  <cp:revision>2</cp:revision>
  <dcterms:created xsi:type="dcterms:W3CDTF">2020-10-04T10:59:19Z</dcterms:created>
  <dcterms:modified xsi:type="dcterms:W3CDTF">2020-10-04T11:10:48Z</dcterms:modified>
</cp:coreProperties>
</file>